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</p:sldMasterIdLst>
  <p:notesMasterIdLst>
    <p:notesMasterId r:id="rId54"/>
  </p:notesMasterIdLst>
  <p:sldIdLst>
    <p:sldId id="262" r:id="rId3"/>
    <p:sldId id="364" r:id="rId4"/>
    <p:sldId id="371" r:id="rId5"/>
    <p:sldId id="373" r:id="rId6"/>
    <p:sldId id="374" r:id="rId7"/>
    <p:sldId id="379" r:id="rId8"/>
    <p:sldId id="375" r:id="rId9"/>
    <p:sldId id="376" r:id="rId10"/>
    <p:sldId id="377" r:id="rId11"/>
    <p:sldId id="378" r:id="rId12"/>
    <p:sldId id="347" r:id="rId13"/>
    <p:sldId id="365" r:id="rId14"/>
    <p:sldId id="257" r:id="rId15"/>
    <p:sldId id="370" r:id="rId16"/>
    <p:sldId id="263" r:id="rId17"/>
    <p:sldId id="318" r:id="rId18"/>
    <p:sldId id="349" r:id="rId19"/>
    <p:sldId id="319" r:id="rId20"/>
    <p:sldId id="320" r:id="rId21"/>
    <p:sldId id="316" r:id="rId22"/>
    <p:sldId id="272" r:id="rId23"/>
    <p:sldId id="303" r:id="rId24"/>
    <p:sldId id="372" r:id="rId25"/>
    <p:sldId id="268" r:id="rId26"/>
    <p:sldId id="260" r:id="rId27"/>
    <p:sldId id="284" r:id="rId28"/>
    <p:sldId id="286" r:id="rId29"/>
    <p:sldId id="331" r:id="rId30"/>
    <p:sldId id="333" r:id="rId31"/>
    <p:sldId id="311" r:id="rId32"/>
    <p:sldId id="289" r:id="rId33"/>
    <p:sldId id="310" r:id="rId34"/>
    <p:sldId id="329" r:id="rId35"/>
    <p:sldId id="330" r:id="rId36"/>
    <p:sldId id="351" r:id="rId37"/>
    <p:sldId id="355" r:id="rId38"/>
    <p:sldId id="356" r:id="rId39"/>
    <p:sldId id="366" r:id="rId40"/>
    <p:sldId id="354" r:id="rId41"/>
    <p:sldId id="357" r:id="rId42"/>
    <p:sldId id="358" r:id="rId43"/>
    <p:sldId id="359" r:id="rId44"/>
    <p:sldId id="360" r:id="rId45"/>
    <p:sldId id="361" r:id="rId46"/>
    <p:sldId id="335" r:id="rId47"/>
    <p:sldId id="363" r:id="rId48"/>
    <p:sldId id="326" r:id="rId49"/>
    <p:sldId id="337" r:id="rId50"/>
    <p:sldId id="338" r:id="rId51"/>
    <p:sldId id="339" r:id="rId52"/>
    <p:sldId id="340" r:id="rId5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C2EC"/>
    <a:srgbClr val="E2D0F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1" autoAdjust="0"/>
    <p:restoredTop sz="94660" autoAdjust="0"/>
  </p:normalViewPr>
  <p:slideViewPr>
    <p:cSldViewPr snapToGrid="0">
      <p:cViewPr varScale="1">
        <p:scale>
          <a:sx n="105" d="100"/>
          <a:sy n="105" d="100"/>
        </p:scale>
        <p:origin x="570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0EFD3B-D955-4536-BD4A-14552CF4F1D5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F1C9F-A8BF-4960-B62A-8CC4CFB4E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144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F1C9F-A8BF-4960-B62A-8CC4CFB4EC0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051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38294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83B47-17E0-4E07-9951-151ED3DEF46A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04904-DD53-4DA8-9A6F-DE116B29E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9927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83B47-17E0-4E07-9951-151ED3DEF46A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04904-DD53-4DA8-9A6F-DE116B29E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929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83B47-17E0-4E07-9951-151ED3DEF46A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04904-DD53-4DA8-9A6F-DE116B29E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202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83B47-17E0-4E07-9951-151ED3DEF46A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04904-DD53-4DA8-9A6F-DE116B29E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60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7070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83B47-17E0-4E07-9951-151ED3DEF46A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04904-DD53-4DA8-9A6F-DE116B29E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7288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83B47-17E0-4E07-9951-151ED3DEF46A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04904-DD53-4DA8-9A6F-DE116B29E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888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83B47-17E0-4E07-9951-151ED3DEF46A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04904-DD53-4DA8-9A6F-DE116B29E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2493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83B47-17E0-4E07-9951-151ED3DEF46A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04904-DD53-4DA8-9A6F-DE116B29E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370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83B47-17E0-4E07-9951-151ED3DEF46A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04904-DD53-4DA8-9A6F-DE116B29E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037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83B47-17E0-4E07-9951-151ED3DEF46A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04904-DD53-4DA8-9A6F-DE116B29E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816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83B47-17E0-4E07-9951-151ED3DEF46A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04904-DD53-4DA8-9A6F-DE116B29E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506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19217" y="290985"/>
            <a:ext cx="10515600" cy="4339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3190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5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83B47-17E0-4E07-9951-151ED3DEF46A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4904-DD53-4DA8-9A6F-DE116B29E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731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3.wdp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4.wdp"/><Relationship Id="rId4" Type="http://schemas.openxmlformats.org/officeDocument/2006/relationships/image" Target="../media/image12.png"/><Relationship Id="rId9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.png"/><Relationship Id="rId3" Type="http://schemas.microsoft.com/office/2007/relationships/hdphoto" Target="../media/hdphoto3.wdp"/><Relationship Id="rId7" Type="http://schemas.openxmlformats.org/officeDocument/2006/relationships/image" Target="../media/image18.png"/><Relationship Id="rId12" Type="http://schemas.openxmlformats.org/officeDocument/2006/relationships/image" Target="../media/image7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microsoft.com/office/2007/relationships/hdphoto" Target="../media/hdphoto5.wdp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microsoft.com/office/2007/relationships/hdphoto" Target="../media/hdphoto5.wdp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78.jp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1837980" y="-900830"/>
            <a:ext cx="7924298" cy="7758830"/>
            <a:chOff x="1050628" y="-1123987"/>
            <a:chExt cx="7924298" cy="7758830"/>
          </a:xfrm>
        </p:grpSpPr>
        <p:sp>
          <p:nvSpPr>
            <p:cNvPr id="3" name="矩形 2"/>
            <p:cNvSpPr/>
            <p:nvPr/>
          </p:nvSpPr>
          <p:spPr>
            <a:xfrm>
              <a:off x="1050629" y="4909310"/>
              <a:ext cx="7924297" cy="67595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3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585526" y="4957467"/>
              <a:ext cx="7290351" cy="578471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3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050629" y="329268"/>
              <a:ext cx="7924297" cy="189698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3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050629" y="2217262"/>
              <a:ext cx="7924297" cy="14598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3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050629" y="-1123986"/>
              <a:ext cx="7924297" cy="14532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3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050628" y="-1123987"/>
              <a:ext cx="475394" cy="145389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46800" rIns="46800" rtlCol="0" anchor="ctr"/>
            <a:lstStyle/>
            <a:p>
              <a:pPr algn="ctr"/>
              <a:r>
                <a:rPr lang="zh-CN" altLang="en-US" sz="1300" b="1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问题分析与</a:t>
              </a:r>
              <a:endParaRPr lang="en-US" altLang="zh-CN" sz="1300" b="1" dirty="0" smtClean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1300" b="1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资料整理</a:t>
              </a:r>
              <a:endParaRPr lang="zh-CN" altLang="en-US" sz="13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050628" y="329268"/>
              <a:ext cx="475394" cy="189698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46800" rIns="46800" rtlCol="0" anchor="ctr"/>
            <a:lstStyle/>
            <a:p>
              <a:pPr algn="ctr"/>
              <a:r>
                <a:rPr lang="zh-CN" altLang="en-US" sz="1300" b="1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开放式对比系统</a:t>
              </a:r>
              <a:r>
                <a:rPr lang="zh-CN" altLang="en-US" sz="13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运行</a:t>
              </a:r>
              <a:r>
                <a:rPr lang="zh-CN" altLang="en-US" sz="1300" b="1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环境搭建</a:t>
              </a:r>
              <a:endParaRPr lang="zh-CN" altLang="en-US" sz="13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050629" y="3625669"/>
              <a:ext cx="7924297" cy="1283640"/>
            </a:xfrm>
            <a:custGeom>
              <a:avLst/>
              <a:gdLst>
                <a:gd name="connsiteX0" fmla="*/ 0 w 7924297"/>
                <a:gd name="connsiteY0" fmla="*/ 0 h 1294460"/>
                <a:gd name="connsiteX1" fmla="*/ 7924297 w 7924297"/>
                <a:gd name="connsiteY1" fmla="*/ 0 h 1294460"/>
                <a:gd name="connsiteX2" fmla="*/ 7924297 w 7924297"/>
                <a:gd name="connsiteY2" fmla="*/ 1294460 h 1294460"/>
                <a:gd name="connsiteX3" fmla="*/ 0 w 7924297"/>
                <a:gd name="connsiteY3" fmla="*/ 1294460 h 1294460"/>
                <a:gd name="connsiteX4" fmla="*/ 0 w 7924297"/>
                <a:gd name="connsiteY4" fmla="*/ 0 h 1294460"/>
                <a:gd name="connsiteX0" fmla="*/ 0 w 7924297"/>
                <a:gd name="connsiteY0" fmla="*/ 0 h 1294460"/>
                <a:gd name="connsiteX1" fmla="*/ 7924297 w 7924297"/>
                <a:gd name="connsiteY1" fmla="*/ 0 h 1294460"/>
                <a:gd name="connsiteX2" fmla="*/ 7924297 w 7924297"/>
                <a:gd name="connsiteY2" fmla="*/ 1294460 h 1294460"/>
                <a:gd name="connsiteX3" fmla="*/ 0 w 7924297"/>
                <a:gd name="connsiteY3" fmla="*/ 1294460 h 1294460"/>
                <a:gd name="connsiteX4" fmla="*/ 91440 w 7924297"/>
                <a:gd name="connsiteY4" fmla="*/ 91440 h 1294460"/>
                <a:gd name="connsiteX0" fmla="*/ 0 w 7924297"/>
                <a:gd name="connsiteY0" fmla="*/ 0 h 1294460"/>
                <a:gd name="connsiteX1" fmla="*/ 7924297 w 7924297"/>
                <a:gd name="connsiteY1" fmla="*/ 0 h 1294460"/>
                <a:gd name="connsiteX2" fmla="*/ 7924297 w 7924297"/>
                <a:gd name="connsiteY2" fmla="*/ 1294460 h 1294460"/>
                <a:gd name="connsiteX3" fmla="*/ 0 w 7924297"/>
                <a:gd name="connsiteY3" fmla="*/ 1294460 h 1294460"/>
                <a:gd name="connsiteX4" fmla="*/ 91440 w 7924297"/>
                <a:gd name="connsiteY4" fmla="*/ 91440 h 1294460"/>
                <a:gd name="connsiteX5" fmla="*/ 0 w 7924297"/>
                <a:gd name="connsiteY5" fmla="*/ 0 h 129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4297" h="1294460">
                  <a:moveTo>
                    <a:pt x="0" y="0"/>
                  </a:moveTo>
                  <a:lnTo>
                    <a:pt x="7924297" y="0"/>
                  </a:lnTo>
                  <a:lnTo>
                    <a:pt x="7924297" y="1294460"/>
                  </a:lnTo>
                  <a:lnTo>
                    <a:pt x="0" y="1294460"/>
                  </a:lnTo>
                  <a:cubicBezTo>
                    <a:pt x="0" y="862973"/>
                    <a:pt x="91440" y="91440"/>
                    <a:pt x="91440" y="91440"/>
                  </a:cubicBezTo>
                  <a:lnTo>
                    <a:pt x="0" y="0"/>
                  </a:lnTo>
                  <a:close/>
                </a:path>
              </a:pathLst>
            </a:custGeom>
            <a:ln>
              <a:noFill/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3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050628" y="2216621"/>
              <a:ext cx="475394" cy="269269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46800" rIns="46800" rtlCol="0" anchor="ctr"/>
            <a:lstStyle/>
            <a:p>
              <a:pPr algn="ctr"/>
              <a:r>
                <a:rPr lang="zh-CN" altLang="en-US" sz="1300" b="1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服务资源的封装发布</a:t>
              </a:r>
              <a:endParaRPr lang="zh-CN" altLang="en-US" sz="13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050628" y="4909310"/>
              <a:ext cx="475394" cy="67595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46800" rIns="46800" rtlCol="0" anchor="ctr"/>
            <a:lstStyle/>
            <a:p>
              <a:pPr algn="ctr"/>
              <a:r>
                <a:rPr lang="zh-CN" altLang="en-US" sz="1300" b="1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对比引擎实现</a:t>
              </a:r>
              <a:endParaRPr lang="zh-CN" altLang="en-US" sz="13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258" name="组合 257"/>
            <p:cNvGrpSpPr/>
            <p:nvPr/>
          </p:nvGrpSpPr>
          <p:grpSpPr>
            <a:xfrm>
              <a:off x="5312138" y="-1041690"/>
              <a:ext cx="3563739" cy="1298448"/>
              <a:chOff x="6395617" y="82296"/>
              <a:chExt cx="3563739" cy="1298448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6395617" y="82296"/>
                <a:ext cx="3563739" cy="1298448"/>
              </a:xfrm>
              <a:prstGeom prst="rect">
                <a:avLst/>
              </a:prstGeom>
              <a:ln>
                <a:solidFill>
                  <a:schemeClr val="bg2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3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6467032" y="146304"/>
                <a:ext cx="583518" cy="115250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3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模型和数据搜集和修改</a:t>
                </a:r>
                <a:endParaRPr lang="zh-CN" altLang="en-US" sz="13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7345395" y="146303"/>
                <a:ext cx="2319116" cy="4531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46800" tIns="36000" rIns="46800" bIns="36000" rtlCol="0" anchor="ctr"/>
              <a:lstStyle/>
              <a:p>
                <a:pPr algn="ctr"/>
                <a:r>
                  <a:rPr lang="zh-CN" altLang="en-US" sz="13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模型搜集和源码修改</a:t>
                </a:r>
                <a:endParaRPr lang="zh-CN" altLang="en-US" sz="13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7345395" y="838152"/>
                <a:ext cx="2319116" cy="4604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3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数据搜集和预处理</a:t>
                </a:r>
                <a:endParaRPr lang="zh-CN" altLang="en-US" sz="13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57" name="组合 256"/>
            <p:cNvGrpSpPr/>
            <p:nvPr/>
          </p:nvGrpSpPr>
          <p:grpSpPr>
            <a:xfrm>
              <a:off x="1585523" y="-1041690"/>
              <a:ext cx="3328254" cy="1298448"/>
              <a:chOff x="2669002" y="82296"/>
              <a:chExt cx="3328254" cy="1298448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2669002" y="82296"/>
                <a:ext cx="3328254" cy="1298448"/>
              </a:xfrm>
              <a:prstGeom prst="rect">
                <a:avLst/>
              </a:prstGeom>
              <a:ln>
                <a:solidFill>
                  <a:schemeClr val="bg2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3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2732322" y="146304"/>
                <a:ext cx="513430" cy="115250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3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模型和数据特征分析</a:t>
                </a:r>
                <a:endParaRPr lang="zh-CN" altLang="en-US" sz="13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3586592" y="146304"/>
                <a:ext cx="2099969" cy="35342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46800" tIns="36000" rIns="46800" bIns="36000" rtlCol="0" anchor="ctr"/>
              <a:lstStyle/>
              <a:p>
                <a:pPr algn="ctr"/>
                <a:r>
                  <a:rPr lang="zh-CN" altLang="en-US" sz="13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陆地碳循环过程分析归纳</a:t>
                </a:r>
                <a:endParaRPr lang="zh-CN" altLang="en-US" sz="13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3586592" y="588373"/>
                <a:ext cx="2099969" cy="31089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46800" tIns="36000" rIns="46800" bIns="36000" rtlCol="0" anchor="ctr"/>
              <a:lstStyle/>
              <a:p>
                <a:pPr algn="ctr"/>
                <a:r>
                  <a:rPr lang="zh-CN" altLang="en-US" sz="13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模型分类、模型特征分析</a:t>
                </a:r>
                <a:endParaRPr lang="zh-CN" altLang="en-US" sz="13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3586592" y="987910"/>
                <a:ext cx="2099969" cy="31089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46800" tIns="36000" rIns="46800" bIns="36000" rtlCol="0" anchor="ctr"/>
              <a:lstStyle/>
              <a:p>
                <a:pPr algn="ctr"/>
                <a:r>
                  <a:rPr lang="zh-CN" altLang="en-US" sz="13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数据特征分析</a:t>
                </a:r>
                <a:endParaRPr lang="zh-CN" altLang="en-US" sz="13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56" name="组合 255"/>
            <p:cNvGrpSpPr/>
            <p:nvPr/>
          </p:nvGrpSpPr>
          <p:grpSpPr>
            <a:xfrm>
              <a:off x="5312138" y="2261071"/>
              <a:ext cx="3563739" cy="1288537"/>
              <a:chOff x="6395617" y="3385057"/>
              <a:chExt cx="3563739" cy="1316353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6395617" y="3385057"/>
                <a:ext cx="3563739" cy="1316353"/>
              </a:xfrm>
              <a:prstGeom prst="rect">
                <a:avLst/>
              </a:prstGeom>
              <a:ln>
                <a:solidFill>
                  <a:schemeClr val="bg2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3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6470386" y="3457598"/>
                <a:ext cx="577834" cy="117907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3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数据服务的封装发布</a:t>
                </a:r>
                <a:endParaRPr lang="zh-CN" altLang="en-US" sz="13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1585526" y="2265483"/>
              <a:ext cx="3328251" cy="1286071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3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633640" y="2361646"/>
              <a:ext cx="522231" cy="115250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3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模型服务的封装发布</a:t>
              </a:r>
              <a:endPara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250" name="组合 249"/>
            <p:cNvGrpSpPr/>
            <p:nvPr/>
          </p:nvGrpSpPr>
          <p:grpSpPr>
            <a:xfrm>
              <a:off x="5306966" y="394353"/>
              <a:ext cx="3568911" cy="1757908"/>
              <a:chOff x="6390445" y="1518339"/>
              <a:chExt cx="3568911" cy="1757908"/>
            </a:xfrm>
          </p:grpSpPr>
          <p:sp>
            <p:nvSpPr>
              <p:cNvPr id="61" name="矩形 60"/>
              <p:cNvSpPr/>
              <p:nvPr/>
            </p:nvSpPr>
            <p:spPr>
              <a:xfrm>
                <a:off x="6390445" y="1518339"/>
                <a:ext cx="3568911" cy="1757908"/>
              </a:xfrm>
              <a:prstGeom prst="rect">
                <a:avLst/>
              </a:prstGeom>
              <a:ln>
                <a:solidFill>
                  <a:schemeClr val="bg2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3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6467032" y="1567556"/>
                <a:ext cx="581188" cy="165518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3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分布式网络架构的构建</a:t>
                </a:r>
                <a:endParaRPr lang="zh-CN" altLang="en-US" sz="13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52" name="组合 251"/>
            <p:cNvGrpSpPr/>
            <p:nvPr/>
          </p:nvGrpSpPr>
          <p:grpSpPr>
            <a:xfrm>
              <a:off x="5943217" y="464665"/>
              <a:ext cx="2932660" cy="1628831"/>
              <a:chOff x="7026696" y="1588651"/>
              <a:chExt cx="2932660" cy="1628831"/>
            </a:xfrm>
          </p:grpSpPr>
          <p:pic>
            <p:nvPicPr>
              <p:cNvPr id="64" name="图片 6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556160" y="2628199"/>
                <a:ext cx="300007" cy="307700"/>
              </a:xfrm>
              <a:prstGeom prst="rect">
                <a:avLst/>
              </a:prstGeom>
            </p:spPr>
          </p:pic>
          <p:pic>
            <p:nvPicPr>
              <p:cNvPr id="65" name="图片 6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37110" y="2558853"/>
                <a:ext cx="346051" cy="367375"/>
              </a:xfrm>
              <a:prstGeom prst="rect">
                <a:avLst/>
              </a:prstGeom>
            </p:spPr>
          </p:pic>
          <p:sp>
            <p:nvSpPr>
              <p:cNvPr id="66" name="文本框 65"/>
              <p:cNvSpPr txBox="1"/>
              <p:nvPr/>
            </p:nvSpPr>
            <p:spPr>
              <a:xfrm>
                <a:off x="7715074" y="1588651"/>
                <a:ext cx="1406016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3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数据管理服务器</a:t>
                </a:r>
                <a:endParaRPr lang="zh-CN" altLang="en-US" sz="13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7" name="文本框 66"/>
              <p:cNvSpPr txBox="1"/>
              <p:nvPr/>
            </p:nvSpPr>
            <p:spPr>
              <a:xfrm>
                <a:off x="7026696" y="2925094"/>
                <a:ext cx="1378157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3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模型计算服务器</a:t>
                </a:r>
                <a:endParaRPr lang="zh-CN" altLang="en-US" sz="13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8" name="文本框 67"/>
              <p:cNvSpPr txBox="1"/>
              <p:nvPr/>
            </p:nvSpPr>
            <p:spPr>
              <a:xfrm>
                <a:off x="8518655" y="2917757"/>
                <a:ext cx="1440701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3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结果对比服务器</a:t>
                </a:r>
                <a:endParaRPr lang="zh-CN" altLang="en-US" sz="13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9" name="左右箭头 68"/>
              <p:cNvSpPr/>
              <p:nvPr/>
            </p:nvSpPr>
            <p:spPr>
              <a:xfrm rot="7958387">
                <a:off x="7601537" y="2270168"/>
                <a:ext cx="642647" cy="138346"/>
              </a:xfrm>
              <a:prstGeom prst="leftRight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3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0" name="左右箭头 69"/>
              <p:cNvSpPr/>
              <p:nvPr/>
            </p:nvSpPr>
            <p:spPr>
              <a:xfrm rot="2645020">
                <a:off x="8320289" y="2253961"/>
                <a:ext cx="642647" cy="139967"/>
              </a:xfrm>
              <a:prstGeom prst="leftRight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3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" name="左右箭头 70"/>
              <p:cNvSpPr/>
              <p:nvPr/>
            </p:nvSpPr>
            <p:spPr>
              <a:xfrm>
                <a:off x="7916854" y="2704796"/>
                <a:ext cx="848225" cy="139967"/>
              </a:xfrm>
              <a:prstGeom prst="leftRight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3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2" name="矩形 71"/>
              <p:cNvSpPr/>
              <p:nvPr/>
            </p:nvSpPr>
            <p:spPr>
              <a:xfrm rot="2687715">
                <a:off x="8369797" y="2172333"/>
                <a:ext cx="723622" cy="1333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http, ftp</a:t>
                </a:r>
                <a:endParaRPr lang="zh-CN" altLang="en-US" sz="12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7942819" y="2585814"/>
                <a:ext cx="723622" cy="1333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http, ftp</a:t>
                </a:r>
                <a:endParaRPr lang="zh-CN" altLang="en-US" sz="12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>
              <a:xfrm rot="18735477">
                <a:off x="7464551" y="2200403"/>
                <a:ext cx="723622" cy="1333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http, ftp</a:t>
                </a:r>
                <a:endParaRPr lang="zh-CN" altLang="en-US" sz="12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5" name="矩形 74"/>
              <p:cNvSpPr/>
              <p:nvPr/>
            </p:nvSpPr>
            <p:spPr>
              <a:xfrm rot="18735477">
                <a:off x="7650415" y="2328391"/>
                <a:ext cx="723622" cy="1333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N:1</a:t>
                </a:r>
                <a:endParaRPr lang="zh-CN" altLang="en-US" sz="12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6" name="矩形 75"/>
              <p:cNvSpPr/>
              <p:nvPr/>
            </p:nvSpPr>
            <p:spPr>
              <a:xfrm rot="2687715">
                <a:off x="8209253" y="2348828"/>
                <a:ext cx="723622" cy="1333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1:1</a:t>
                </a:r>
                <a:endParaRPr lang="zh-CN" altLang="en-US" sz="12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7958149" y="2818446"/>
                <a:ext cx="723622" cy="1333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N:1</a:t>
                </a:r>
                <a:endParaRPr lang="zh-CN" altLang="en-US" sz="12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78" name="组合 77"/>
              <p:cNvGrpSpPr/>
              <p:nvPr/>
            </p:nvGrpSpPr>
            <p:grpSpPr>
              <a:xfrm>
                <a:off x="8154569" y="1842513"/>
                <a:ext cx="291731" cy="213203"/>
                <a:chOff x="3946280" y="1939334"/>
                <a:chExt cx="291731" cy="213203"/>
              </a:xfrm>
            </p:grpSpPr>
            <p:sp>
              <p:nvSpPr>
                <p:cNvPr id="79" name="流程图: 文档 78"/>
                <p:cNvSpPr/>
                <p:nvPr/>
              </p:nvSpPr>
              <p:spPr>
                <a:xfrm>
                  <a:off x="4031724" y="1939334"/>
                  <a:ext cx="206287" cy="126206"/>
                </a:xfrm>
                <a:prstGeom prst="flowChartDocumen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0" name="流程图: 文档 79"/>
                <p:cNvSpPr/>
                <p:nvPr/>
              </p:nvSpPr>
              <p:spPr>
                <a:xfrm>
                  <a:off x="3990278" y="1983917"/>
                  <a:ext cx="206287" cy="126206"/>
                </a:xfrm>
                <a:prstGeom prst="flowChartDocumen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1" name="流程图: 文档 80"/>
                <p:cNvSpPr/>
                <p:nvPr/>
              </p:nvSpPr>
              <p:spPr>
                <a:xfrm>
                  <a:off x="3946280" y="2026331"/>
                  <a:ext cx="206287" cy="126206"/>
                </a:xfrm>
                <a:prstGeom prst="flowChartDocumen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20" name="组合 19"/>
            <p:cNvGrpSpPr/>
            <p:nvPr/>
          </p:nvGrpSpPr>
          <p:grpSpPr>
            <a:xfrm>
              <a:off x="1585526" y="3643483"/>
              <a:ext cx="3328251" cy="1203054"/>
              <a:chOff x="2719805" y="3384040"/>
              <a:chExt cx="3328251" cy="1203054"/>
            </a:xfrm>
          </p:grpSpPr>
          <p:grpSp>
            <p:nvGrpSpPr>
              <p:cNvPr id="254" name="组合 253"/>
              <p:cNvGrpSpPr/>
              <p:nvPr/>
            </p:nvGrpSpPr>
            <p:grpSpPr>
              <a:xfrm>
                <a:off x="2719805" y="3384040"/>
                <a:ext cx="3328251" cy="1203054"/>
                <a:chOff x="2669005" y="4805569"/>
                <a:chExt cx="3328251" cy="1203054"/>
              </a:xfrm>
            </p:grpSpPr>
            <p:sp>
              <p:nvSpPr>
                <p:cNvPr id="53" name="矩形 52"/>
                <p:cNvSpPr/>
                <p:nvPr/>
              </p:nvSpPr>
              <p:spPr>
                <a:xfrm>
                  <a:off x="2669005" y="4805569"/>
                  <a:ext cx="3328251" cy="1203054"/>
                </a:xfrm>
                <a:prstGeom prst="rect">
                  <a:avLst/>
                </a:prstGeom>
                <a:ln>
                  <a:solidFill>
                    <a:schemeClr val="bg2">
                      <a:lumMod val="75000"/>
                    </a:schemeClr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4" name="矩形 53"/>
                <p:cNvSpPr/>
                <p:nvPr/>
              </p:nvSpPr>
              <p:spPr>
                <a:xfrm>
                  <a:off x="2717119" y="4831729"/>
                  <a:ext cx="522231" cy="1152503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300" dirty="0" smtClean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对比方法</a:t>
                  </a:r>
                  <a:endParaRPr lang="en-US" altLang="zh-CN" sz="1300" dirty="0" smtClean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/>
                  <a:r>
                    <a:rPr lang="zh-CN" altLang="en-US" sz="1300" dirty="0" smtClean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的实现</a:t>
                  </a:r>
                  <a:endParaRPr lang="zh-CN" altLang="en-US" sz="13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26" name="圆角矩形 125"/>
              <p:cNvSpPr/>
              <p:nvPr/>
            </p:nvSpPr>
            <p:spPr>
              <a:xfrm>
                <a:off x="3628915" y="3427105"/>
                <a:ext cx="2049089" cy="24248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3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SD, RMSE, R</a:t>
                </a:r>
                <a:r>
                  <a:rPr lang="en-US" altLang="zh-CN" sz="1300" baseline="300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r>
                  <a:rPr lang="en-US" altLang="zh-CN" sz="13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, NSE</a:t>
                </a:r>
                <a:endParaRPr lang="zh-CN" altLang="en-US" sz="13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8" name="圆角矩形 127"/>
              <p:cNvSpPr/>
              <p:nvPr/>
            </p:nvSpPr>
            <p:spPr>
              <a:xfrm>
                <a:off x="3628915" y="3715287"/>
                <a:ext cx="2053894" cy="24658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zh-CN" altLang="en-US" sz="13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泰勒图、热力图</a:t>
                </a:r>
                <a:endParaRPr lang="zh-CN" altLang="en-US" sz="13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9" name="圆角矩形 128"/>
              <p:cNvSpPr/>
              <p:nvPr/>
            </p:nvSpPr>
            <p:spPr>
              <a:xfrm>
                <a:off x="3619877" y="4003021"/>
                <a:ext cx="2065731" cy="24842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zh-CN" altLang="en-US" sz="13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时间序列折线图</a:t>
                </a:r>
                <a:endParaRPr lang="zh-CN" altLang="en-US" sz="13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0" name="圆角矩形 129"/>
              <p:cNvSpPr/>
              <p:nvPr/>
            </p:nvSpPr>
            <p:spPr>
              <a:xfrm>
                <a:off x="3619280" y="4297148"/>
                <a:ext cx="2065731" cy="250399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zh-CN" altLang="en-US" sz="13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专题地图、纬向图</a:t>
                </a:r>
                <a:endParaRPr lang="zh-CN" altLang="en-US" sz="13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51" name="组合 250"/>
            <p:cNvGrpSpPr/>
            <p:nvPr/>
          </p:nvGrpSpPr>
          <p:grpSpPr>
            <a:xfrm>
              <a:off x="1583250" y="395295"/>
              <a:ext cx="3330503" cy="1757908"/>
              <a:chOff x="2666729" y="1519281"/>
              <a:chExt cx="3330503" cy="1757908"/>
            </a:xfrm>
          </p:grpSpPr>
          <p:sp>
            <p:nvSpPr>
              <p:cNvPr id="159" name="矩形 158"/>
              <p:cNvSpPr/>
              <p:nvPr/>
            </p:nvSpPr>
            <p:spPr>
              <a:xfrm>
                <a:off x="2666729" y="1519281"/>
                <a:ext cx="3330503" cy="1757908"/>
              </a:xfrm>
              <a:prstGeom prst="rect">
                <a:avLst/>
              </a:prstGeom>
              <a:ln>
                <a:solidFill>
                  <a:schemeClr val="bg2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3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0" name="矩形 159"/>
              <p:cNvSpPr/>
              <p:nvPr/>
            </p:nvSpPr>
            <p:spPr>
              <a:xfrm>
                <a:off x="2730110" y="1568498"/>
                <a:ext cx="515642" cy="165518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3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服务容器的设计和实现</a:t>
                </a:r>
                <a:endParaRPr lang="zh-CN" altLang="en-US" sz="13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64" name="矩形 163"/>
            <p:cNvSpPr/>
            <p:nvPr/>
          </p:nvSpPr>
          <p:spPr>
            <a:xfrm>
              <a:off x="2284535" y="2442576"/>
              <a:ext cx="1174531" cy="42360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3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模型</a:t>
              </a:r>
              <a:endParaRPr lang="en-US" altLang="zh-CN" sz="1300" dirty="0" smtClean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13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异构性分析</a:t>
              </a:r>
              <a:endPara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5" name="矩形 164"/>
            <p:cNvSpPr/>
            <p:nvPr/>
          </p:nvSpPr>
          <p:spPr>
            <a:xfrm>
              <a:off x="2288331" y="3066311"/>
              <a:ext cx="1174531" cy="390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3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模型</a:t>
              </a:r>
              <a:endParaRPr lang="en-US" altLang="zh-CN" sz="1300" dirty="0" smtClean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13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结构化描述</a:t>
              </a:r>
              <a:endPara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6" name="矩形 165"/>
            <p:cNvSpPr/>
            <p:nvPr/>
          </p:nvSpPr>
          <p:spPr>
            <a:xfrm>
              <a:off x="3658557" y="3066311"/>
              <a:ext cx="1152197" cy="390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3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封装、部署、发布</a:t>
              </a:r>
              <a:endPara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68" name="直接箭头连接符 167"/>
            <p:cNvCxnSpPr>
              <a:stCxn id="164" idx="2"/>
              <a:endCxn id="165" idx="0"/>
            </p:cNvCxnSpPr>
            <p:nvPr/>
          </p:nvCxnSpPr>
          <p:spPr>
            <a:xfrm>
              <a:off x="2871801" y="2866179"/>
              <a:ext cx="3796" cy="2001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直接箭头连接符 169"/>
            <p:cNvCxnSpPr>
              <a:stCxn id="165" idx="3"/>
              <a:endCxn id="166" idx="1"/>
            </p:cNvCxnSpPr>
            <p:nvPr/>
          </p:nvCxnSpPr>
          <p:spPr>
            <a:xfrm>
              <a:off x="3462862" y="3261511"/>
              <a:ext cx="19569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49" name="组合 248"/>
            <p:cNvGrpSpPr/>
            <p:nvPr/>
          </p:nvGrpSpPr>
          <p:grpSpPr>
            <a:xfrm>
              <a:off x="3664055" y="2352715"/>
              <a:ext cx="1144550" cy="538989"/>
              <a:chOff x="4747534" y="3476701"/>
              <a:chExt cx="1144550" cy="538989"/>
            </a:xfrm>
          </p:grpSpPr>
          <p:sp>
            <p:nvSpPr>
              <p:cNvPr id="177" name="文本框 176"/>
              <p:cNvSpPr txBox="1"/>
              <p:nvPr/>
            </p:nvSpPr>
            <p:spPr>
              <a:xfrm>
                <a:off x="4747534" y="3515404"/>
                <a:ext cx="1137648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3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  </a:t>
                </a:r>
                <a:endParaRPr lang="zh-CN" altLang="en-US" sz="13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5" name="流程图: 多文档 134"/>
              <p:cNvSpPr/>
              <p:nvPr/>
            </p:nvSpPr>
            <p:spPr>
              <a:xfrm>
                <a:off x="4751330" y="3476701"/>
                <a:ext cx="1140754" cy="538989"/>
              </a:xfrm>
              <a:prstGeom prst="flowChartMultidocumen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3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模型服务</a:t>
                </a:r>
                <a:endParaRPr lang="en-US" altLang="zh-CN" sz="1300" dirty="0" smtClean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ctr"/>
                <a:r>
                  <a:rPr lang="zh-CN" altLang="en-US" sz="13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组件</a:t>
                </a:r>
                <a:endParaRPr lang="zh-CN" altLang="en-US" sz="13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93" name="矩形 192"/>
            <p:cNvSpPr/>
            <p:nvPr/>
          </p:nvSpPr>
          <p:spPr>
            <a:xfrm>
              <a:off x="6169868" y="2442576"/>
              <a:ext cx="1174531" cy="42360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3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数据</a:t>
              </a:r>
              <a:endParaRPr lang="en-US" altLang="zh-CN" sz="1300" dirty="0" smtClean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13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异构性分析</a:t>
              </a:r>
              <a:endPara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4" name="矩形 193"/>
            <p:cNvSpPr/>
            <p:nvPr/>
          </p:nvSpPr>
          <p:spPr>
            <a:xfrm>
              <a:off x="6169868" y="3066311"/>
              <a:ext cx="1174531" cy="390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3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数据</a:t>
              </a:r>
              <a:endParaRPr lang="en-US" altLang="zh-CN" sz="1300" dirty="0" smtClean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13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元数据描述</a:t>
              </a:r>
              <a:endPara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5" name="矩形 194"/>
            <p:cNvSpPr/>
            <p:nvPr/>
          </p:nvSpPr>
          <p:spPr>
            <a:xfrm>
              <a:off x="7540095" y="3076296"/>
              <a:ext cx="1158380" cy="3804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3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封装、部署发布</a:t>
              </a:r>
              <a:endPara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96" name="直接箭头连接符 195"/>
            <p:cNvCxnSpPr>
              <a:stCxn id="193" idx="2"/>
              <a:endCxn id="194" idx="0"/>
            </p:cNvCxnSpPr>
            <p:nvPr/>
          </p:nvCxnSpPr>
          <p:spPr>
            <a:xfrm>
              <a:off x="6757134" y="2866179"/>
              <a:ext cx="0" cy="2001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直接箭头连接符 196"/>
            <p:cNvCxnSpPr>
              <a:stCxn id="194" idx="3"/>
              <a:endCxn id="195" idx="1"/>
            </p:cNvCxnSpPr>
            <p:nvPr/>
          </p:nvCxnSpPr>
          <p:spPr>
            <a:xfrm>
              <a:off x="7344399" y="3261511"/>
              <a:ext cx="195696" cy="49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48" name="组合 247"/>
            <p:cNvGrpSpPr/>
            <p:nvPr/>
          </p:nvGrpSpPr>
          <p:grpSpPr>
            <a:xfrm>
              <a:off x="7549388" y="2390815"/>
              <a:ext cx="1140754" cy="538989"/>
              <a:chOff x="8632867" y="3514801"/>
              <a:chExt cx="1140754" cy="538989"/>
            </a:xfrm>
          </p:grpSpPr>
          <p:sp>
            <p:nvSpPr>
              <p:cNvPr id="200" name="文本框 199"/>
              <p:cNvSpPr txBox="1"/>
              <p:nvPr/>
            </p:nvSpPr>
            <p:spPr>
              <a:xfrm>
                <a:off x="8632867" y="3515404"/>
                <a:ext cx="1137648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3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  </a:t>
                </a:r>
                <a:endParaRPr lang="zh-CN" altLang="en-US" sz="13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1" name="流程图: 多文档 200"/>
              <p:cNvSpPr/>
              <p:nvPr/>
            </p:nvSpPr>
            <p:spPr>
              <a:xfrm>
                <a:off x="8632867" y="3514801"/>
                <a:ext cx="1140754" cy="538989"/>
              </a:xfrm>
              <a:prstGeom prst="flowChartMultidocumen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3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数据</a:t>
                </a:r>
                <a:r>
                  <a:rPr lang="zh-CN" altLang="en-US" sz="13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服务</a:t>
                </a:r>
                <a:endParaRPr lang="en-US" altLang="zh-CN" sz="1300" dirty="0" smtClean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ctr"/>
                <a:r>
                  <a:rPr lang="zh-CN" altLang="en-US" sz="13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组件</a:t>
                </a:r>
                <a:endParaRPr lang="zh-CN" altLang="en-US" sz="13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06" name="上箭头 205"/>
            <p:cNvSpPr/>
            <p:nvPr/>
          </p:nvSpPr>
          <p:spPr>
            <a:xfrm>
              <a:off x="8037611" y="2896977"/>
              <a:ext cx="150840" cy="144534"/>
            </a:xfrm>
            <a:prstGeom prst="up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7" name="上箭头 206"/>
            <p:cNvSpPr/>
            <p:nvPr/>
          </p:nvSpPr>
          <p:spPr>
            <a:xfrm>
              <a:off x="4157973" y="2872502"/>
              <a:ext cx="150840" cy="144534"/>
            </a:xfrm>
            <a:prstGeom prst="up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253" name="组合 252"/>
            <p:cNvGrpSpPr/>
            <p:nvPr/>
          </p:nvGrpSpPr>
          <p:grpSpPr>
            <a:xfrm>
              <a:off x="5312138" y="3643483"/>
              <a:ext cx="3563739" cy="1203054"/>
              <a:chOff x="6395617" y="4805569"/>
              <a:chExt cx="3563739" cy="1203054"/>
            </a:xfrm>
          </p:grpSpPr>
          <p:sp>
            <p:nvSpPr>
              <p:cNvPr id="56" name="矩形 55"/>
              <p:cNvSpPr/>
              <p:nvPr/>
            </p:nvSpPr>
            <p:spPr>
              <a:xfrm>
                <a:off x="6395617" y="4805569"/>
                <a:ext cx="3563739" cy="1203054"/>
              </a:xfrm>
              <a:prstGeom prst="rect">
                <a:avLst/>
              </a:prstGeom>
              <a:ln>
                <a:solidFill>
                  <a:schemeClr val="bg2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3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6467032" y="4831729"/>
                <a:ext cx="581188" cy="115250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3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对比</a:t>
                </a:r>
                <a:r>
                  <a:rPr lang="zh-CN" altLang="en-US" sz="13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服务的封装发布</a:t>
                </a:r>
                <a:endParaRPr lang="zh-CN" altLang="en-US" sz="13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36" name="矩形 235"/>
            <p:cNvSpPr/>
            <p:nvPr/>
          </p:nvSpPr>
          <p:spPr>
            <a:xfrm>
              <a:off x="2284535" y="464551"/>
              <a:ext cx="1174531" cy="42360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3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服务发布</a:t>
              </a:r>
              <a:endPara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7" name="矩形 236"/>
            <p:cNvSpPr/>
            <p:nvPr/>
          </p:nvSpPr>
          <p:spPr>
            <a:xfrm>
              <a:off x="2284535" y="1061468"/>
              <a:ext cx="1174531" cy="42360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3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服务注销</a:t>
              </a:r>
              <a:endPara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9" name="矩形 238"/>
            <p:cNvSpPr/>
            <p:nvPr/>
          </p:nvSpPr>
          <p:spPr>
            <a:xfrm>
              <a:off x="3588693" y="464551"/>
              <a:ext cx="1174531" cy="42360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3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服务实例管理</a:t>
              </a:r>
              <a:endPara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0" name="矩形 239"/>
            <p:cNvSpPr/>
            <p:nvPr/>
          </p:nvSpPr>
          <p:spPr>
            <a:xfrm>
              <a:off x="3588693" y="1061468"/>
              <a:ext cx="1174531" cy="42360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3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服务器</a:t>
              </a:r>
              <a:endParaRPr lang="en-US" altLang="zh-CN" sz="1300" dirty="0" smtClean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13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性能监控</a:t>
              </a:r>
              <a:endPara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247" name="组合 246"/>
            <p:cNvGrpSpPr/>
            <p:nvPr/>
          </p:nvGrpSpPr>
          <p:grpSpPr>
            <a:xfrm>
              <a:off x="2351890" y="1654709"/>
              <a:ext cx="2262535" cy="335166"/>
              <a:chOff x="3593109" y="2511381"/>
              <a:chExt cx="4817222" cy="713611"/>
            </a:xfrm>
          </p:grpSpPr>
          <p:pic>
            <p:nvPicPr>
              <p:cNvPr id="242" name="图片 241">
                <a:extLst>
                  <a:ext uri="{FF2B5EF4-FFF2-40B4-BE49-F238E27FC236}">
                    <a16:creationId xmlns:a16="http://schemas.microsoft.com/office/drawing/2014/main" id="{99C45B9A-9352-43F4-9A1B-6FF63AD1B1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93109" y="2511381"/>
                <a:ext cx="680320" cy="697764"/>
              </a:xfrm>
              <a:prstGeom prst="rect">
                <a:avLst/>
              </a:prstGeom>
            </p:spPr>
          </p:pic>
          <p:sp>
            <p:nvSpPr>
              <p:cNvPr id="243" name="加号 242"/>
              <p:cNvSpPr/>
              <p:nvPr/>
            </p:nvSpPr>
            <p:spPr>
              <a:xfrm>
                <a:off x="4239503" y="2651669"/>
                <a:ext cx="379141" cy="379141"/>
              </a:xfrm>
              <a:prstGeom prst="mathPlus">
                <a:avLst>
                  <a:gd name="adj1" fmla="val 1280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4" name="加号 243"/>
              <p:cNvSpPr/>
              <p:nvPr/>
            </p:nvSpPr>
            <p:spPr>
              <a:xfrm>
                <a:off x="5908658" y="2651668"/>
                <a:ext cx="379140" cy="379140"/>
              </a:xfrm>
              <a:prstGeom prst="mathPlus">
                <a:avLst>
                  <a:gd name="adj1" fmla="val 1280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pic>
            <p:nvPicPr>
              <p:cNvPr id="245" name="图片 24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46885" y="2549614"/>
                <a:ext cx="1081704" cy="675378"/>
              </a:xfrm>
              <a:prstGeom prst="rect">
                <a:avLst/>
              </a:prstGeom>
            </p:spPr>
          </p:pic>
          <p:pic>
            <p:nvPicPr>
              <p:cNvPr id="246" name="图片 24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03109" y="2543005"/>
                <a:ext cx="2007222" cy="553964"/>
              </a:xfrm>
              <a:prstGeom prst="rect">
                <a:avLst/>
              </a:prstGeom>
            </p:spPr>
          </p:pic>
        </p:grpSp>
        <p:sp>
          <p:nvSpPr>
            <p:cNvPr id="110" name="矩形 109"/>
            <p:cNvSpPr/>
            <p:nvPr/>
          </p:nvSpPr>
          <p:spPr>
            <a:xfrm>
              <a:off x="1050629" y="5579989"/>
              <a:ext cx="7924297" cy="10548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3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" name="矩形 110"/>
            <p:cNvSpPr/>
            <p:nvPr/>
          </p:nvSpPr>
          <p:spPr>
            <a:xfrm>
              <a:off x="1585526" y="5628146"/>
              <a:ext cx="7290351" cy="965647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3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2" name="矩形 111"/>
            <p:cNvSpPr/>
            <p:nvPr/>
          </p:nvSpPr>
          <p:spPr>
            <a:xfrm>
              <a:off x="1050628" y="5579989"/>
              <a:ext cx="475394" cy="10548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46800" rIns="46800" rtlCol="0" anchor="ctr"/>
            <a:lstStyle/>
            <a:p>
              <a:pPr algn="ctr"/>
              <a:r>
                <a:rPr lang="zh-CN" altLang="en-US" sz="1300" b="1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实验验证</a:t>
              </a:r>
              <a:endParaRPr lang="zh-CN" altLang="en-US" sz="13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113" name="组合 112"/>
            <p:cNvGrpSpPr/>
            <p:nvPr/>
          </p:nvGrpSpPr>
          <p:grpSpPr>
            <a:xfrm>
              <a:off x="1661870" y="5684699"/>
              <a:ext cx="7141522" cy="845594"/>
              <a:chOff x="2745349" y="6138006"/>
              <a:chExt cx="7141522" cy="845594"/>
            </a:xfrm>
          </p:grpSpPr>
          <p:sp>
            <p:nvSpPr>
              <p:cNvPr id="114" name="圆角矩形 113"/>
              <p:cNvSpPr/>
              <p:nvPr/>
            </p:nvSpPr>
            <p:spPr>
              <a:xfrm>
                <a:off x="2745349" y="6201504"/>
                <a:ext cx="3403991" cy="316417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zh-CN" sz="13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IBIS, Biome-BGC, LPJ DGVM</a:t>
                </a:r>
                <a:r>
                  <a:rPr lang="zh-CN" altLang="en-US" sz="13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模型服务的发布</a:t>
                </a:r>
                <a:endParaRPr lang="zh-CN" altLang="en-US" sz="13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5" name="圆角矩形 114"/>
              <p:cNvSpPr/>
              <p:nvPr/>
            </p:nvSpPr>
            <p:spPr>
              <a:xfrm>
                <a:off x="2745350" y="6603684"/>
                <a:ext cx="3403990" cy="32258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zh-CN" altLang="en-US" sz="13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气象、土壤、植被</a:t>
                </a:r>
                <a:r>
                  <a:rPr lang="zh-CN" altLang="en-US" sz="13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和</a:t>
                </a:r>
                <a:r>
                  <a:rPr lang="zh-CN" altLang="en-US" sz="13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站点数据服务的发布</a:t>
                </a:r>
                <a:endParaRPr lang="zh-CN" altLang="en-US" sz="13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7" name="圆角矩形 116"/>
              <p:cNvSpPr/>
              <p:nvPr/>
            </p:nvSpPr>
            <p:spPr>
              <a:xfrm>
                <a:off x="6482881" y="6138006"/>
                <a:ext cx="1232193" cy="84559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3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40595</a:t>
                </a:r>
                <a:r>
                  <a:rPr lang="zh-CN" altLang="en-US" sz="13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个网格点和</a:t>
                </a:r>
                <a:r>
                  <a:rPr lang="en-US" altLang="zh-CN" sz="13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231</a:t>
                </a:r>
                <a:r>
                  <a:rPr lang="zh-CN" altLang="en-US" sz="13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个观测站点的批量模拟</a:t>
                </a:r>
                <a:endParaRPr lang="zh-CN" altLang="en-US" sz="13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8" name="圆角矩形 117"/>
              <p:cNvSpPr/>
              <p:nvPr/>
            </p:nvSpPr>
            <p:spPr>
              <a:xfrm>
                <a:off x="7958148" y="6201504"/>
                <a:ext cx="1928723" cy="72476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72000" rIns="36000" rtlCol="0" anchor="ctr"/>
              <a:lstStyle/>
              <a:p>
                <a:r>
                  <a:rPr lang="zh-CN" altLang="en-US" sz="13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观测站点对比</a:t>
                </a:r>
                <a:endParaRPr lang="en-US" altLang="zh-CN" sz="1300" dirty="0" smtClean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r>
                  <a:rPr lang="zh-CN" altLang="en-US" sz="13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全球时空分布格局对比</a:t>
                </a:r>
                <a:endParaRPr lang="zh-CN" altLang="en-US" sz="13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119" name="肘形连接符 118"/>
              <p:cNvCxnSpPr>
                <a:stCxn id="114" idx="3"/>
                <a:endCxn id="117" idx="1"/>
              </p:cNvCxnSpPr>
              <p:nvPr/>
            </p:nvCxnSpPr>
            <p:spPr>
              <a:xfrm>
                <a:off x="6149340" y="6359713"/>
                <a:ext cx="333541" cy="201090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肘形连接符 119"/>
              <p:cNvCxnSpPr>
                <a:stCxn id="115" idx="3"/>
                <a:endCxn id="117" idx="1"/>
              </p:cNvCxnSpPr>
              <p:nvPr/>
            </p:nvCxnSpPr>
            <p:spPr>
              <a:xfrm flipV="1">
                <a:off x="6149340" y="6560803"/>
                <a:ext cx="333541" cy="204172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21" name="直接箭头连接符 120"/>
            <p:cNvCxnSpPr>
              <a:stCxn id="117" idx="3"/>
              <a:endCxn id="118" idx="1"/>
            </p:cNvCxnSpPr>
            <p:nvPr/>
          </p:nvCxnSpPr>
          <p:spPr>
            <a:xfrm>
              <a:off x="6631595" y="6107496"/>
              <a:ext cx="243074" cy="30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3" name="矩形 132"/>
            <p:cNvSpPr/>
            <p:nvPr/>
          </p:nvSpPr>
          <p:spPr>
            <a:xfrm>
              <a:off x="1873798" y="5036772"/>
              <a:ext cx="1665666" cy="417805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3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对比方案设计</a:t>
              </a:r>
              <a:endParaRPr lang="en-US" altLang="zh-CN" sz="1300" dirty="0" smtClean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13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和结构化表达</a:t>
              </a:r>
              <a:endPara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3" name="矩形 142"/>
            <p:cNvSpPr/>
            <p:nvPr/>
          </p:nvSpPr>
          <p:spPr>
            <a:xfrm>
              <a:off x="4015208" y="5036772"/>
              <a:ext cx="2055564" cy="417805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3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对比科学工作流</a:t>
              </a:r>
              <a:endParaRPr lang="en-US" altLang="zh-CN" sz="1300" dirty="0" smtClean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13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可视化表达和结构化存储</a:t>
              </a:r>
              <a:endPara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4" name="矩形 143"/>
            <p:cNvSpPr/>
            <p:nvPr/>
          </p:nvSpPr>
          <p:spPr>
            <a:xfrm>
              <a:off x="6546516" y="5037868"/>
              <a:ext cx="2025702" cy="416709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3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对比任务的执行</a:t>
              </a:r>
              <a:endPara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9" name="直接连接符 18"/>
            <p:cNvCxnSpPr>
              <a:stCxn id="11" idx="2"/>
              <a:endCxn id="11" idx="1"/>
            </p:cNvCxnSpPr>
            <p:nvPr/>
          </p:nvCxnSpPr>
          <p:spPr>
            <a:xfrm flipV="1">
              <a:off x="8974926" y="3625669"/>
              <a:ext cx="0" cy="12836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矩形 138"/>
            <p:cNvSpPr/>
            <p:nvPr/>
          </p:nvSpPr>
          <p:spPr>
            <a:xfrm>
              <a:off x="6169868" y="3751253"/>
              <a:ext cx="1174531" cy="42360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3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对比方法</a:t>
              </a:r>
              <a:endParaRPr lang="en-US" altLang="zh-CN" sz="1300" dirty="0" smtClean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13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异构性分析</a:t>
              </a:r>
              <a:endPara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0" name="矩形 139"/>
            <p:cNvSpPr/>
            <p:nvPr/>
          </p:nvSpPr>
          <p:spPr>
            <a:xfrm>
              <a:off x="6169868" y="4374988"/>
              <a:ext cx="1174531" cy="390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3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对比方法</a:t>
              </a:r>
              <a:endParaRPr lang="en-US" altLang="zh-CN" sz="1300" dirty="0" smtClean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13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结构化描述</a:t>
              </a:r>
              <a:endPara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1" name="矩形 140"/>
            <p:cNvSpPr/>
            <p:nvPr/>
          </p:nvSpPr>
          <p:spPr>
            <a:xfrm>
              <a:off x="7540095" y="4384973"/>
              <a:ext cx="1158380" cy="3804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3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封装、部署发布</a:t>
              </a:r>
              <a:endPara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142" name="组合 141"/>
            <p:cNvGrpSpPr/>
            <p:nvPr/>
          </p:nvGrpSpPr>
          <p:grpSpPr>
            <a:xfrm>
              <a:off x="7549388" y="3699492"/>
              <a:ext cx="1140754" cy="538989"/>
              <a:chOff x="8632867" y="3514801"/>
              <a:chExt cx="1140754" cy="538989"/>
            </a:xfrm>
          </p:grpSpPr>
          <p:sp>
            <p:nvSpPr>
              <p:cNvPr id="145" name="文本框 144"/>
              <p:cNvSpPr txBox="1"/>
              <p:nvPr/>
            </p:nvSpPr>
            <p:spPr>
              <a:xfrm>
                <a:off x="8632867" y="3515404"/>
                <a:ext cx="1137648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3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  </a:t>
                </a:r>
                <a:endParaRPr lang="zh-CN" altLang="en-US" sz="13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6" name="流程图: 多文档 145"/>
              <p:cNvSpPr/>
              <p:nvPr/>
            </p:nvSpPr>
            <p:spPr>
              <a:xfrm>
                <a:off x="8632867" y="3514801"/>
                <a:ext cx="1140754" cy="538989"/>
              </a:xfrm>
              <a:prstGeom prst="flowChartMultidocumen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3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对比</a:t>
                </a:r>
                <a:r>
                  <a:rPr lang="zh-CN" altLang="en-US" sz="13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服务</a:t>
                </a:r>
                <a:endParaRPr lang="en-US" altLang="zh-CN" sz="1300" dirty="0" smtClean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ctr"/>
                <a:r>
                  <a:rPr lang="zh-CN" altLang="en-US" sz="13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组件</a:t>
                </a:r>
                <a:endParaRPr lang="zh-CN" altLang="en-US" sz="13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47" name="上箭头 146"/>
            <p:cNvSpPr/>
            <p:nvPr/>
          </p:nvSpPr>
          <p:spPr>
            <a:xfrm>
              <a:off x="8037611" y="4205654"/>
              <a:ext cx="150840" cy="144534"/>
            </a:xfrm>
            <a:prstGeom prst="up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772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/>
          <p:cNvGrpSpPr/>
          <p:nvPr/>
        </p:nvGrpSpPr>
        <p:grpSpPr>
          <a:xfrm>
            <a:off x="1655096" y="1673937"/>
            <a:ext cx="9004682" cy="2536611"/>
            <a:chOff x="1655096" y="1673937"/>
            <a:chExt cx="9004682" cy="2536611"/>
          </a:xfrm>
        </p:grpSpPr>
        <p:sp>
          <p:nvSpPr>
            <p:cNvPr id="4" name="流程图: 终止 3"/>
            <p:cNvSpPr/>
            <p:nvPr/>
          </p:nvSpPr>
          <p:spPr>
            <a:xfrm>
              <a:off x="1655097" y="1673937"/>
              <a:ext cx="2054472" cy="486697"/>
            </a:xfrm>
            <a:prstGeom prst="flowChartTerminator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IBIS</a:t>
              </a:r>
              <a:r>
                <a:rPr lang="zh-CN" alt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模型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" name="流程图: 终止 4"/>
            <p:cNvSpPr/>
            <p:nvPr/>
          </p:nvSpPr>
          <p:spPr>
            <a:xfrm>
              <a:off x="4422644" y="2698896"/>
              <a:ext cx="1740310" cy="486697"/>
            </a:xfrm>
            <a:prstGeom prst="flowChartTerminator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单位量纲转换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" name="流程图: 终止 5"/>
            <p:cNvSpPr/>
            <p:nvPr/>
          </p:nvSpPr>
          <p:spPr>
            <a:xfrm>
              <a:off x="6671056" y="2702934"/>
              <a:ext cx="1740310" cy="486697"/>
            </a:xfrm>
            <a:prstGeom prst="flowChartTerminator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数据重构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" name="流程图: 终止 6"/>
            <p:cNvSpPr/>
            <p:nvPr/>
          </p:nvSpPr>
          <p:spPr>
            <a:xfrm>
              <a:off x="1655097" y="2698894"/>
              <a:ext cx="2054473" cy="486697"/>
            </a:xfrm>
            <a:prstGeom prst="flowChartTerminator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Biome-BGC</a:t>
              </a:r>
              <a:r>
                <a:rPr lang="zh-CN" alt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模型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" name="流程图: 终止 7"/>
            <p:cNvSpPr/>
            <p:nvPr/>
          </p:nvSpPr>
          <p:spPr>
            <a:xfrm>
              <a:off x="1655096" y="3723851"/>
              <a:ext cx="2054473" cy="486697"/>
            </a:xfrm>
            <a:prstGeom prst="flowChartTerminator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LPJ</a:t>
              </a:r>
              <a:r>
                <a:rPr lang="zh-CN" alt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模型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9" name="直接箭头连接符 18"/>
            <p:cNvCxnSpPr>
              <a:stCxn id="7" idx="3"/>
              <a:endCxn id="5" idx="1"/>
            </p:cNvCxnSpPr>
            <p:nvPr/>
          </p:nvCxnSpPr>
          <p:spPr>
            <a:xfrm>
              <a:off x="3709570" y="2942243"/>
              <a:ext cx="713074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4" name="直接箭头连接符 23"/>
            <p:cNvCxnSpPr>
              <a:stCxn id="5" idx="3"/>
              <a:endCxn id="6" idx="1"/>
            </p:cNvCxnSpPr>
            <p:nvPr/>
          </p:nvCxnSpPr>
          <p:spPr>
            <a:xfrm>
              <a:off x="6162954" y="2942245"/>
              <a:ext cx="508102" cy="403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9" name="肘形连接符 38"/>
            <p:cNvCxnSpPr>
              <a:stCxn id="4" idx="3"/>
              <a:endCxn id="5" idx="1"/>
            </p:cNvCxnSpPr>
            <p:nvPr/>
          </p:nvCxnSpPr>
          <p:spPr>
            <a:xfrm>
              <a:off x="3709569" y="1917286"/>
              <a:ext cx="713075" cy="1024959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1" name="肘形连接符 40"/>
            <p:cNvCxnSpPr>
              <a:stCxn id="8" idx="3"/>
              <a:endCxn id="5" idx="1"/>
            </p:cNvCxnSpPr>
            <p:nvPr/>
          </p:nvCxnSpPr>
          <p:spPr>
            <a:xfrm flipV="1">
              <a:off x="3709569" y="2942245"/>
              <a:ext cx="713075" cy="1024955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55" name="流程图: 终止 54"/>
            <p:cNvSpPr/>
            <p:nvPr/>
          </p:nvSpPr>
          <p:spPr>
            <a:xfrm>
              <a:off x="8919468" y="2702934"/>
              <a:ext cx="1740310" cy="486697"/>
            </a:xfrm>
            <a:prstGeom prst="flowChartTerminator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对比分析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56" name="直接箭头连接符 55"/>
            <p:cNvCxnSpPr>
              <a:stCxn id="6" idx="3"/>
              <a:endCxn id="55" idx="1"/>
            </p:cNvCxnSpPr>
            <p:nvPr/>
          </p:nvCxnSpPr>
          <p:spPr>
            <a:xfrm>
              <a:off x="8411366" y="2946283"/>
              <a:ext cx="508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81998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856899" y="1487605"/>
            <a:ext cx="9258646" cy="2238412"/>
            <a:chOff x="528287" y="1516180"/>
            <a:chExt cx="9258646" cy="2238412"/>
          </a:xfrm>
        </p:grpSpPr>
        <p:sp>
          <p:nvSpPr>
            <p:cNvPr id="7" name="矩形 6"/>
            <p:cNvSpPr/>
            <p:nvPr/>
          </p:nvSpPr>
          <p:spPr>
            <a:xfrm>
              <a:off x="2152095" y="1516180"/>
              <a:ext cx="2306472" cy="178285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528287" y="2028826"/>
              <a:ext cx="1228725" cy="74734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输入</a:t>
              </a:r>
              <a:endPara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数据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5086340" y="2028824"/>
              <a:ext cx="1228725" cy="74734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输出</a:t>
              </a:r>
              <a:endPara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结果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5086340" y="3007246"/>
              <a:ext cx="1228725" cy="74734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观测</a:t>
              </a:r>
              <a:endPara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数据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3338974" y="1853548"/>
              <a:ext cx="793178" cy="57546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模型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2470896" y="1836626"/>
              <a:ext cx="793178" cy="57546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模型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786555" y="2519276"/>
              <a:ext cx="1300163" cy="6857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对比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工具</a:t>
              </a:r>
            </a:p>
          </p:txBody>
        </p:sp>
        <p:cxnSp>
          <p:nvCxnSpPr>
            <p:cNvPr id="18" name="直接箭头连接符 17"/>
            <p:cNvCxnSpPr>
              <a:stCxn id="6" idx="6"/>
              <a:endCxn id="7" idx="1"/>
            </p:cNvCxnSpPr>
            <p:nvPr/>
          </p:nvCxnSpPr>
          <p:spPr>
            <a:xfrm>
              <a:off x="1757012" y="2402499"/>
              <a:ext cx="395083" cy="5107"/>
            </a:xfrm>
            <a:prstGeom prst="straightConnector1">
              <a:avLst/>
            </a:prstGeom>
            <a:ln>
              <a:tailEnd type="triangl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>
              <a:stCxn id="7" idx="3"/>
              <a:endCxn id="8" idx="2"/>
            </p:cNvCxnSpPr>
            <p:nvPr/>
          </p:nvCxnSpPr>
          <p:spPr>
            <a:xfrm flipV="1">
              <a:off x="4458567" y="2402497"/>
              <a:ext cx="627773" cy="5109"/>
            </a:xfrm>
            <a:prstGeom prst="straightConnector1">
              <a:avLst/>
            </a:prstGeom>
            <a:ln>
              <a:tailEnd type="triangl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肘形连接符 22"/>
            <p:cNvCxnSpPr>
              <a:stCxn id="11" idx="6"/>
              <a:endCxn id="16" idx="1"/>
            </p:cNvCxnSpPr>
            <p:nvPr/>
          </p:nvCxnSpPr>
          <p:spPr>
            <a:xfrm flipV="1">
              <a:off x="6315065" y="2862176"/>
              <a:ext cx="471490" cy="518743"/>
            </a:xfrm>
            <a:prstGeom prst="bentConnector3">
              <a:avLst/>
            </a:prstGeom>
            <a:ln>
              <a:tailEnd type="triangl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肘形连接符 24"/>
            <p:cNvCxnSpPr>
              <a:stCxn id="8" idx="6"/>
              <a:endCxn id="16" idx="1"/>
            </p:cNvCxnSpPr>
            <p:nvPr/>
          </p:nvCxnSpPr>
          <p:spPr>
            <a:xfrm>
              <a:off x="6315065" y="2402497"/>
              <a:ext cx="471490" cy="459679"/>
            </a:xfrm>
            <a:prstGeom prst="bentConnector3">
              <a:avLst/>
            </a:prstGeom>
            <a:ln>
              <a:tailEnd type="triangl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>
              <a:stCxn id="16" idx="3"/>
              <a:endCxn id="38" idx="2"/>
            </p:cNvCxnSpPr>
            <p:nvPr/>
          </p:nvCxnSpPr>
          <p:spPr>
            <a:xfrm>
              <a:off x="8086718" y="2862176"/>
              <a:ext cx="471490" cy="2197"/>
            </a:xfrm>
            <a:prstGeom prst="straightConnector1">
              <a:avLst/>
            </a:prstGeom>
            <a:ln>
              <a:tailEnd type="triangl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椭圆 37"/>
            <p:cNvSpPr/>
            <p:nvPr/>
          </p:nvSpPr>
          <p:spPr>
            <a:xfrm>
              <a:off x="8558208" y="2490700"/>
              <a:ext cx="1228725" cy="74734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对比</a:t>
              </a:r>
              <a:endPara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结果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2938924" y="2491495"/>
              <a:ext cx="793178" cy="57546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模型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669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1528585" y="1149981"/>
            <a:ext cx="7564615" cy="3327400"/>
            <a:chOff x="2836685" y="1492881"/>
            <a:chExt cx="7564615" cy="3327400"/>
          </a:xfrm>
        </p:grpSpPr>
        <p:grpSp>
          <p:nvGrpSpPr>
            <p:cNvPr id="20" name="组合 19"/>
            <p:cNvGrpSpPr/>
            <p:nvPr/>
          </p:nvGrpSpPr>
          <p:grpSpPr>
            <a:xfrm>
              <a:off x="2836685" y="1581781"/>
              <a:ext cx="4010025" cy="3175000"/>
              <a:chOff x="4932185" y="3093081"/>
              <a:chExt cx="4010025" cy="3175000"/>
            </a:xfrm>
          </p:grpSpPr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B2070ECC-D657-4AC0-8D4B-FFF2F0C0D6B1}"/>
                  </a:ext>
                </a:extLst>
              </p:cNvPr>
              <p:cNvSpPr/>
              <p:nvPr/>
            </p:nvSpPr>
            <p:spPr>
              <a:xfrm>
                <a:off x="7084835" y="3093081"/>
                <a:ext cx="781050" cy="78105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对比</a:t>
                </a:r>
                <a:endParaRPr lang="en-US" altLang="zh-CN" dirty="0" smtClean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ctr"/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主题</a:t>
                </a: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3C860DC3-6287-432F-9A2D-CDE5F627FDE7}"/>
                  </a:ext>
                </a:extLst>
              </p:cNvPr>
              <p:cNvSpPr/>
              <p:nvPr/>
            </p:nvSpPr>
            <p:spPr>
              <a:xfrm>
                <a:off x="6008510" y="4278487"/>
                <a:ext cx="781050" cy="78105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对比工程</a:t>
                </a: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E8B84089-CA25-48D1-8462-0A2079B8259A}"/>
                  </a:ext>
                </a:extLst>
              </p:cNvPr>
              <p:cNvSpPr/>
              <p:nvPr/>
            </p:nvSpPr>
            <p:spPr>
              <a:xfrm>
                <a:off x="8161160" y="4280531"/>
                <a:ext cx="781050" cy="78105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对比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工程</a:t>
                </a: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FA23EBEA-102C-4A40-87C2-AA9869EC90C8}"/>
                  </a:ext>
                </a:extLst>
              </p:cNvPr>
              <p:cNvSpPr/>
              <p:nvPr/>
            </p:nvSpPr>
            <p:spPr>
              <a:xfrm>
                <a:off x="6005237" y="5487031"/>
                <a:ext cx="781050" cy="78105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对比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任务</a:t>
                </a: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4828E5A1-AB78-4562-BA01-C02ED787870C}"/>
                  </a:ext>
                </a:extLst>
              </p:cNvPr>
              <p:cNvSpPr/>
              <p:nvPr/>
            </p:nvSpPr>
            <p:spPr>
              <a:xfrm>
                <a:off x="7084835" y="5487031"/>
                <a:ext cx="781050" cy="78105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对比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任务</a:t>
                </a: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7B249B12-EB48-42BD-A26D-7A846FF8959A}"/>
                  </a:ext>
                </a:extLst>
              </p:cNvPr>
              <p:cNvSpPr/>
              <p:nvPr/>
            </p:nvSpPr>
            <p:spPr>
              <a:xfrm>
                <a:off x="4932185" y="5487031"/>
                <a:ext cx="781050" cy="78105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对比任务</a:t>
                </a:r>
              </a:p>
            </p:txBody>
          </p:sp>
          <p:cxnSp>
            <p:nvCxnSpPr>
              <p:cNvPr id="10" name="肘形连接符 5">
                <a:extLst>
                  <a:ext uri="{FF2B5EF4-FFF2-40B4-BE49-F238E27FC236}">
                    <a16:creationId xmlns:a16="http://schemas.microsoft.com/office/drawing/2014/main" id="{C43F386B-1C5E-49F1-AD38-8C0CB0197E38}"/>
                  </a:ext>
                </a:extLst>
              </p:cNvPr>
              <p:cNvCxnSpPr>
                <a:cxnSpLocks/>
                <a:stCxn id="4" idx="4"/>
                <a:endCxn id="5" idx="0"/>
              </p:cNvCxnSpPr>
              <p:nvPr/>
            </p:nvCxnSpPr>
            <p:spPr>
              <a:xfrm rot="5400000">
                <a:off x="6735020" y="3538147"/>
                <a:ext cx="404356" cy="1076325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1" name="肘形连接符 7">
                <a:extLst>
                  <a:ext uri="{FF2B5EF4-FFF2-40B4-BE49-F238E27FC236}">
                    <a16:creationId xmlns:a16="http://schemas.microsoft.com/office/drawing/2014/main" id="{0B5FE195-ECBD-4952-B9D6-7388AAD85930}"/>
                  </a:ext>
                </a:extLst>
              </p:cNvPr>
              <p:cNvCxnSpPr>
                <a:stCxn id="4" idx="4"/>
                <a:endCxn id="6" idx="0"/>
              </p:cNvCxnSpPr>
              <p:nvPr/>
            </p:nvCxnSpPr>
            <p:spPr>
              <a:xfrm rot="16200000" flipH="1">
                <a:off x="7810322" y="3539168"/>
                <a:ext cx="406400" cy="1076325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2" name="肘形连接符 9">
                <a:extLst>
                  <a:ext uri="{FF2B5EF4-FFF2-40B4-BE49-F238E27FC236}">
                    <a16:creationId xmlns:a16="http://schemas.microsoft.com/office/drawing/2014/main" id="{8752EB94-F423-4B5E-BFF4-C3083385778F}"/>
                  </a:ext>
                </a:extLst>
              </p:cNvPr>
              <p:cNvCxnSpPr>
                <a:stCxn id="5" idx="4"/>
                <a:endCxn id="9" idx="0"/>
              </p:cNvCxnSpPr>
              <p:nvPr/>
            </p:nvCxnSpPr>
            <p:spPr>
              <a:xfrm rot="5400000">
                <a:off x="5647126" y="4735122"/>
                <a:ext cx="427494" cy="1076325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3" name="肘形连接符 11">
                <a:extLst>
                  <a:ext uri="{FF2B5EF4-FFF2-40B4-BE49-F238E27FC236}">
                    <a16:creationId xmlns:a16="http://schemas.microsoft.com/office/drawing/2014/main" id="{7797AF00-8AFC-4597-BECB-90CA384541E7}"/>
                  </a:ext>
                </a:extLst>
              </p:cNvPr>
              <p:cNvCxnSpPr>
                <a:stCxn id="5" idx="4"/>
                <a:endCxn id="7" idx="0"/>
              </p:cNvCxnSpPr>
              <p:nvPr/>
            </p:nvCxnSpPr>
            <p:spPr>
              <a:xfrm rot="5400000">
                <a:off x="6183652" y="5271648"/>
                <a:ext cx="427494" cy="3273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4" name="肘形连接符 13">
                <a:extLst>
                  <a:ext uri="{FF2B5EF4-FFF2-40B4-BE49-F238E27FC236}">
                    <a16:creationId xmlns:a16="http://schemas.microsoft.com/office/drawing/2014/main" id="{EBBC00C8-8A98-46EC-BE1F-13FCBEC250BD}"/>
                  </a:ext>
                </a:extLst>
              </p:cNvPr>
              <p:cNvCxnSpPr>
                <a:stCxn id="5" idx="4"/>
                <a:endCxn id="8" idx="0"/>
              </p:cNvCxnSpPr>
              <p:nvPr/>
            </p:nvCxnSpPr>
            <p:spPr>
              <a:xfrm rot="16200000" flipH="1">
                <a:off x="6723450" y="4735121"/>
                <a:ext cx="427494" cy="1076325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</p:grpSp>
        <p:cxnSp>
          <p:nvCxnSpPr>
            <p:cNvPr id="22" name="直接连接符 21"/>
            <p:cNvCxnSpPr/>
            <p:nvPr/>
          </p:nvCxnSpPr>
          <p:spPr>
            <a:xfrm>
              <a:off x="2836685" y="1492881"/>
              <a:ext cx="756461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2836685" y="2501509"/>
              <a:ext cx="756461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2836685" y="3685783"/>
              <a:ext cx="756461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2836685" y="4820281"/>
              <a:ext cx="756461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/>
            <p:cNvSpPr/>
            <p:nvPr/>
          </p:nvSpPr>
          <p:spPr>
            <a:xfrm>
              <a:off x="7175500" y="1752600"/>
              <a:ext cx="787400" cy="61023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研究问题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8394700" y="1752600"/>
              <a:ext cx="787400" cy="61023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研究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情景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9613900" y="1752600"/>
              <a:ext cx="787400" cy="61023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对比要素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7175500" y="2820793"/>
              <a:ext cx="1358900" cy="61023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参与对比的模型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9182100" y="2820793"/>
              <a:ext cx="1219200" cy="61023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对比方法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7175500" y="3975731"/>
              <a:ext cx="1358900" cy="61023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驱动数据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9182100" y="3975731"/>
              <a:ext cx="1219200" cy="61023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对比结果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9347200" y="25983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动态配置</a:t>
            </a:r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9347200" y="37532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动态配置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22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 idx="4294967295"/>
          </p:nvPr>
        </p:nvSpPr>
        <p:spPr>
          <a:xfrm>
            <a:off x="319217" y="290985"/>
            <a:ext cx="10515600" cy="433945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2.1. 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陆地生态系统碳循环基本结构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390131" y="1908106"/>
            <a:ext cx="5478217" cy="3279351"/>
            <a:chOff x="5879331" y="1866580"/>
            <a:chExt cx="5478217" cy="3279351"/>
          </a:xfrm>
        </p:grpSpPr>
        <p:sp>
          <p:nvSpPr>
            <p:cNvPr id="3" name="圆角矩形 2"/>
            <p:cNvSpPr/>
            <p:nvPr/>
          </p:nvSpPr>
          <p:spPr>
            <a:xfrm>
              <a:off x="5990053" y="3791992"/>
              <a:ext cx="981774" cy="758283"/>
            </a:xfrm>
            <a:prstGeom prst="roundRect">
              <a:avLst/>
            </a:prstGeom>
            <a:solidFill>
              <a:schemeClr val="accent6">
                <a:alpha val="43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植物光合器官碳库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7482343" y="3791992"/>
              <a:ext cx="981774" cy="758283"/>
            </a:xfrm>
            <a:prstGeom prst="roundRect">
              <a:avLst/>
            </a:prstGeom>
            <a:solidFill>
              <a:schemeClr val="accent6">
                <a:alpha val="43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植物支持器官碳库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8924042" y="3791992"/>
              <a:ext cx="981774" cy="758283"/>
            </a:xfrm>
            <a:prstGeom prst="roundRect">
              <a:avLst/>
            </a:prstGeom>
            <a:solidFill>
              <a:schemeClr val="accent6">
                <a:alpha val="43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凋落物</a:t>
              </a:r>
              <a:endParaRPr lang="en-US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16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碳库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10375773" y="3791992"/>
              <a:ext cx="981774" cy="758283"/>
            </a:xfrm>
            <a:prstGeom prst="roundRect">
              <a:avLst/>
            </a:prstGeom>
            <a:solidFill>
              <a:schemeClr val="accent6">
                <a:alpha val="43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土壤有机物碳库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5990053" y="1866580"/>
              <a:ext cx="5367495" cy="536390"/>
            </a:xfrm>
            <a:prstGeom prst="roundRect">
              <a:avLst/>
            </a:prstGeom>
            <a:solidFill>
              <a:schemeClr val="accent2">
                <a:alpha val="37000"/>
              </a:schemeClr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大气圈碳库</a:t>
              </a:r>
            </a:p>
          </p:txBody>
        </p:sp>
        <p:sp>
          <p:nvSpPr>
            <p:cNvPr id="13" name="下箭头 12"/>
            <p:cNvSpPr/>
            <p:nvPr/>
          </p:nvSpPr>
          <p:spPr>
            <a:xfrm>
              <a:off x="6311912" y="2702922"/>
              <a:ext cx="118490" cy="84486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" name="下箭头 13"/>
            <p:cNvSpPr/>
            <p:nvPr/>
          </p:nvSpPr>
          <p:spPr>
            <a:xfrm rot="10800000">
              <a:off x="6540426" y="2702921"/>
              <a:ext cx="118490" cy="84486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879331" y="2712956"/>
              <a:ext cx="430887" cy="105726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6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光合作用</a:t>
              </a:r>
              <a:endPara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592570" y="2706768"/>
              <a:ext cx="430887" cy="103113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呼吸</a:t>
              </a:r>
              <a:r>
                <a:rPr lang="zh-CN" altLang="en-US" sz="16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作用</a:t>
              </a:r>
              <a:endPara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" name="下箭头 17"/>
            <p:cNvSpPr/>
            <p:nvPr/>
          </p:nvSpPr>
          <p:spPr>
            <a:xfrm rot="10800000">
              <a:off x="7892705" y="2702921"/>
              <a:ext cx="118490" cy="84486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944849" y="2725031"/>
              <a:ext cx="430887" cy="103113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6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自养呼吸</a:t>
              </a:r>
              <a:endPara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" name="下箭头 25"/>
            <p:cNvSpPr/>
            <p:nvPr/>
          </p:nvSpPr>
          <p:spPr>
            <a:xfrm rot="10800000">
              <a:off x="9336580" y="2702921"/>
              <a:ext cx="118490" cy="84486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9388724" y="2725031"/>
              <a:ext cx="430887" cy="103113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异养</a:t>
              </a:r>
              <a:r>
                <a:rPr lang="zh-CN" altLang="en-US" sz="16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呼吸</a:t>
              </a:r>
              <a:endPara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8" name="下箭头 27"/>
            <p:cNvSpPr/>
            <p:nvPr/>
          </p:nvSpPr>
          <p:spPr>
            <a:xfrm rot="10800000">
              <a:off x="10775893" y="2702921"/>
              <a:ext cx="118490" cy="84486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0828037" y="2725031"/>
              <a:ext cx="430887" cy="103113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6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异养呼吸</a:t>
              </a:r>
              <a:endPara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0" name="右箭头 29"/>
            <p:cNvSpPr/>
            <p:nvPr/>
          </p:nvSpPr>
          <p:spPr>
            <a:xfrm>
              <a:off x="7068727" y="4033973"/>
              <a:ext cx="326804" cy="274320"/>
            </a:xfrm>
            <a:prstGeom prst="right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6989573" y="3759650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分配</a:t>
              </a:r>
              <a:endPara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462295" y="3759650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凋落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9875914" y="3759650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分解</a:t>
              </a:r>
              <a:endPara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7780064" y="4717139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凋落</a:t>
              </a:r>
            </a:p>
          </p:txBody>
        </p:sp>
        <p:sp>
          <p:nvSpPr>
            <p:cNvPr id="39" name="手杖形箭头 38"/>
            <p:cNvSpPr/>
            <p:nvPr/>
          </p:nvSpPr>
          <p:spPr>
            <a:xfrm flipV="1">
              <a:off x="6430401" y="4698511"/>
              <a:ext cx="3085534" cy="447420"/>
            </a:xfrm>
            <a:prstGeom prst="utur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" name="右箭头 35"/>
            <p:cNvSpPr/>
            <p:nvPr/>
          </p:nvSpPr>
          <p:spPr>
            <a:xfrm>
              <a:off x="8532452" y="4033973"/>
              <a:ext cx="326804" cy="274320"/>
            </a:xfrm>
            <a:prstGeom prst="right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" name="右箭头 36"/>
            <p:cNvSpPr/>
            <p:nvPr/>
          </p:nvSpPr>
          <p:spPr>
            <a:xfrm>
              <a:off x="9961798" y="4033973"/>
              <a:ext cx="326804" cy="274320"/>
            </a:xfrm>
            <a:prstGeom prst="right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923768" y="1617547"/>
            <a:ext cx="1877057" cy="3860468"/>
            <a:chOff x="2730654" y="1936730"/>
            <a:chExt cx="1877057" cy="3860468"/>
          </a:xfrm>
        </p:grpSpPr>
        <p:sp>
          <p:nvSpPr>
            <p:cNvPr id="45" name="上箭头 44"/>
            <p:cNvSpPr/>
            <p:nvPr/>
          </p:nvSpPr>
          <p:spPr>
            <a:xfrm rot="16200000">
              <a:off x="3572826" y="4915157"/>
              <a:ext cx="192710" cy="510872"/>
            </a:xfrm>
            <a:prstGeom prst="up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6" name="上下箭头 45"/>
            <p:cNvSpPr/>
            <p:nvPr/>
          </p:nvSpPr>
          <p:spPr>
            <a:xfrm rot="16200000">
              <a:off x="3588182" y="3407115"/>
              <a:ext cx="161998" cy="510872"/>
            </a:xfrm>
            <a:prstGeom prst="up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7" name="上下箭头 46"/>
            <p:cNvSpPr/>
            <p:nvPr/>
          </p:nvSpPr>
          <p:spPr>
            <a:xfrm rot="16200000">
              <a:off x="3561900" y="2102426"/>
              <a:ext cx="214561" cy="510872"/>
            </a:xfrm>
            <a:prstGeom prst="up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 rot="16200000">
              <a:off x="1068616" y="3598770"/>
              <a:ext cx="3860466" cy="536390"/>
            </a:xfrm>
            <a:prstGeom prst="roundRect">
              <a:avLst/>
            </a:prstGeom>
            <a:solidFill>
              <a:schemeClr val="accent2">
                <a:alpha val="40000"/>
              </a:schemeClr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大气圈碳库</a:t>
              </a:r>
            </a:p>
          </p:txBody>
        </p:sp>
        <p:sp>
          <p:nvSpPr>
            <p:cNvPr id="48" name="圆角矩形 47"/>
            <p:cNvSpPr/>
            <p:nvPr/>
          </p:nvSpPr>
          <p:spPr>
            <a:xfrm rot="16200000">
              <a:off x="3595061" y="4784550"/>
              <a:ext cx="1488904" cy="536390"/>
            </a:xfrm>
            <a:prstGeom prst="roundRect">
              <a:avLst/>
            </a:prstGeom>
            <a:solidFill>
              <a:srgbClr val="00B0F0">
                <a:alpha val="36000"/>
              </a:srgbClr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zh-CN" altLang="en-US" sz="16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化石燃料碳库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" name="圆角矩形 48"/>
            <p:cNvSpPr/>
            <p:nvPr/>
          </p:nvSpPr>
          <p:spPr>
            <a:xfrm rot="16200000">
              <a:off x="3793137" y="3394356"/>
              <a:ext cx="1092758" cy="536390"/>
            </a:xfrm>
            <a:prstGeom prst="roundRect">
              <a:avLst/>
            </a:prstGeom>
            <a:solidFill>
              <a:schemeClr val="accent6">
                <a:alpha val="43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zh-CN" altLang="en-US" sz="16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陆地</a:t>
              </a:r>
              <a:r>
                <a:rPr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碳库</a:t>
              </a:r>
            </a:p>
          </p:txBody>
        </p:sp>
        <p:sp>
          <p:nvSpPr>
            <p:cNvPr id="50" name="圆角矩形 49"/>
            <p:cNvSpPr/>
            <p:nvPr/>
          </p:nvSpPr>
          <p:spPr>
            <a:xfrm rot="16200000">
              <a:off x="3785772" y="2222277"/>
              <a:ext cx="1107483" cy="536390"/>
            </a:xfrm>
            <a:prstGeom prst="roundRect">
              <a:avLst/>
            </a:prstGeom>
            <a:solidFill>
              <a:schemeClr val="accent1">
                <a:alpha val="41000"/>
              </a:scheme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zh-CN" altLang="en-US" sz="16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海洋碳库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377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9217" y="290985"/>
            <a:ext cx="717846" cy="433945"/>
          </a:xfrm>
        </p:spPr>
        <p:txBody>
          <a:bodyPr/>
          <a:lstStyle/>
          <a:p>
            <a:r>
              <a:rPr lang="en-US" altLang="zh-CN" sz="1400" dirty="0" smtClean="0"/>
              <a:t>IBIS</a:t>
            </a:r>
            <a:endParaRPr lang="zh-CN" altLang="en-US" sz="1400" dirty="0"/>
          </a:p>
        </p:txBody>
      </p:sp>
      <p:grpSp>
        <p:nvGrpSpPr>
          <p:cNvPr id="154" name="组合 153"/>
          <p:cNvGrpSpPr/>
          <p:nvPr/>
        </p:nvGrpSpPr>
        <p:grpSpPr>
          <a:xfrm>
            <a:off x="1037063" y="163641"/>
            <a:ext cx="10534784" cy="6116931"/>
            <a:chOff x="1115121" y="450244"/>
            <a:chExt cx="10534784" cy="6116931"/>
          </a:xfrm>
        </p:grpSpPr>
        <p:sp>
          <p:nvSpPr>
            <p:cNvPr id="3" name="矩形 2"/>
            <p:cNvSpPr/>
            <p:nvPr/>
          </p:nvSpPr>
          <p:spPr>
            <a:xfrm>
              <a:off x="1115122" y="450244"/>
              <a:ext cx="1984917" cy="3230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大气层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1115121" y="1164029"/>
              <a:ext cx="4015679" cy="3731355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1400175" y="1308996"/>
              <a:ext cx="2051050" cy="1059366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1400175" y="3718278"/>
              <a:ext cx="1965188" cy="1059366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788873" y="1308996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冠</a:t>
              </a:r>
              <a:r>
                <a:rPr lang="zh-CN" altLang="en-US" sz="1400" dirty="0" smtClean="0"/>
                <a:t>层物理过程</a:t>
              </a:r>
              <a:endParaRPr lang="zh-CN" altLang="en-US" sz="1400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751827" y="3718278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/>
                <a:t>植物生理过程</a:t>
              </a:r>
              <a:endParaRPr lang="zh-CN" altLang="en-US" sz="1400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392866" y="1790276"/>
              <a:ext cx="461665" cy="147732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dirty="0" smtClean="0"/>
                <a:t>陆面过程模块</a:t>
              </a:r>
              <a:endParaRPr lang="zh-CN" altLang="en-US" dirty="0"/>
            </a:p>
          </p:txBody>
        </p:sp>
        <p:cxnSp>
          <p:nvCxnSpPr>
            <p:cNvPr id="13" name="直接箭头连接符 12"/>
            <p:cNvCxnSpPr/>
            <p:nvPr/>
          </p:nvCxnSpPr>
          <p:spPr>
            <a:xfrm>
              <a:off x="1115121" y="6099717"/>
              <a:ext cx="105347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278146" y="6259398"/>
              <a:ext cx="100403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/>
                <a:t>分钟   小时                                                                             天   </a:t>
              </a:r>
              <a:r>
                <a:rPr lang="zh-CN" altLang="en-US" sz="1400" dirty="0"/>
                <a:t>周                                                          </a:t>
              </a:r>
              <a:r>
                <a:rPr lang="zh-CN" altLang="en-US" sz="1400" dirty="0" smtClean="0"/>
                <a:t>                       年</a:t>
              </a:r>
              <a:endParaRPr lang="zh-CN" altLang="en-US" sz="1400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1535250" y="1699958"/>
              <a:ext cx="587570" cy="52343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zh-CN" altLang="en-US" sz="1400" dirty="0" smtClean="0"/>
                <a:t>能量平衡</a:t>
              </a:r>
              <a:endParaRPr lang="zh-CN" altLang="en-US" sz="1400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2126030" y="1699958"/>
              <a:ext cx="587570" cy="52343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zh-CN" altLang="en-US" sz="1400" dirty="0" smtClean="0"/>
                <a:t>水分平衡</a:t>
              </a:r>
              <a:endParaRPr lang="zh-CN" altLang="en-US" sz="1400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2707430" y="1699958"/>
              <a:ext cx="587570" cy="52343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zh-CN" altLang="en-US" sz="1400" dirty="0" smtClean="0"/>
                <a:t>大气动态</a:t>
              </a:r>
              <a:endParaRPr lang="zh-CN" altLang="en-US" sz="1400" dirty="0"/>
            </a:p>
          </p:txBody>
        </p:sp>
        <p:sp>
          <p:nvSpPr>
            <p:cNvPr id="23" name="矩形 22"/>
            <p:cNvSpPr/>
            <p:nvPr/>
          </p:nvSpPr>
          <p:spPr>
            <a:xfrm>
              <a:off x="1509004" y="4128827"/>
              <a:ext cx="587570" cy="52343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zh-CN" altLang="en-US" sz="1400" dirty="0" smtClean="0"/>
                <a:t>光合作用</a:t>
              </a:r>
              <a:endParaRPr lang="zh-CN" altLang="en-US" sz="1400" dirty="0"/>
            </a:p>
          </p:txBody>
        </p:sp>
        <p:sp>
          <p:nvSpPr>
            <p:cNvPr id="24" name="矩形 23"/>
            <p:cNvSpPr/>
            <p:nvPr/>
          </p:nvSpPr>
          <p:spPr>
            <a:xfrm>
              <a:off x="2655939" y="4128827"/>
              <a:ext cx="587570" cy="52343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zh-CN" altLang="en-US" sz="1400" dirty="0"/>
                <a:t>气孔导度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3712237" y="4055369"/>
              <a:ext cx="1316570" cy="3851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zh-CN" altLang="en-US" sz="1400" dirty="0"/>
                <a:t>冠</a:t>
              </a:r>
              <a:r>
                <a:rPr lang="zh-CN" altLang="en-US" sz="1400" dirty="0" smtClean="0"/>
                <a:t>层氮素分配</a:t>
              </a:r>
              <a:endParaRPr lang="zh-CN" altLang="en-US" sz="1400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2073024" y="4128827"/>
              <a:ext cx="587570" cy="52343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zh-CN" altLang="en-US" sz="1400" dirty="0" smtClean="0"/>
                <a:t>叶</a:t>
              </a:r>
              <a:endParaRPr lang="en-US" altLang="zh-CN" sz="1400" dirty="0" smtClean="0"/>
            </a:p>
            <a:p>
              <a:pPr algn="ctr"/>
              <a:r>
                <a:rPr lang="zh-CN" altLang="en-US" sz="1400" dirty="0" smtClean="0"/>
                <a:t>呼吸</a:t>
              </a:r>
              <a:endParaRPr lang="zh-CN" altLang="en-US" sz="1400" dirty="0"/>
            </a:p>
          </p:txBody>
        </p:sp>
        <p:cxnSp>
          <p:nvCxnSpPr>
            <p:cNvPr id="28" name="直接箭头连接符 27"/>
            <p:cNvCxnSpPr/>
            <p:nvPr/>
          </p:nvCxnSpPr>
          <p:spPr>
            <a:xfrm>
              <a:off x="1751827" y="2368362"/>
              <a:ext cx="0" cy="13499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/>
            <p:nvPr/>
          </p:nvCxnSpPr>
          <p:spPr>
            <a:xfrm flipV="1">
              <a:off x="1905000" y="2368362"/>
              <a:ext cx="0" cy="13499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/>
            <p:nvPr/>
          </p:nvCxnSpPr>
          <p:spPr>
            <a:xfrm>
              <a:off x="2871967" y="3471856"/>
              <a:ext cx="0" cy="2464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/>
            <p:nvPr/>
          </p:nvCxnSpPr>
          <p:spPr>
            <a:xfrm flipV="1">
              <a:off x="3025140" y="3560756"/>
              <a:ext cx="0" cy="1575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/>
            <p:nvPr/>
          </p:nvCxnSpPr>
          <p:spPr>
            <a:xfrm>
              <a:off x="2871967" y="2375052"/>
              <a:ext cx="0" cy="1575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/>
            <p:nvPr/>
          </p:nvCxnSpPr>
          <p:spPr>
            <a:xfrm flipV="1">
              <a:off x="3025140" y="2375052"/>
              <a:ext cx="0" cy="2464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/>
            <p:cNvSpPr/>
            <p:nvPr/>
          </p:nvSpPr>
          <p:spPr>
            <a:xfrm>
              <a:off x="2488678" y="2532574"/>
              <a:ext cx="1492772" cy="1028182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629398" y="253257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/>
                <a:t>土壤物理过程</a:t>
              </a:r>
              <a:endParaRPr lang="zh-CN" altLang="en-US" sz="1400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2658530" y="2870622"/>
              <a:ext cx="587570" cy="52343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zh-CN" altLang="en-US" sz="1400" dirty="0" smtClean="0"/>
                <a:t>能量平衡</a:t>
              </a:r>
              <a:endParaRPr lang="zh-CN" altLang="en-US" sz="1400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3234850" y="2870622"/>
              <a:ext cx="587570" cy="52343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zh-CN" altLang="en-US" sz="1400" dirty="0" smtClean="0"/>
                <a:t>水分平衡</a:t>
              </a:r>
              <a:endParaRPr lang="zh-CN" altLang="en-US" sz="1400" dirty="0"/>
            </a:p>
          </p:txBody>
        </p:sp>
        <p:cxnSp>
          <p:nvCxnSpPr>
            <p:cNvPr id="46" name="直接箭头连接符 45"/>
            <p:cNvCxnSpPr/>
            <p:nvPr/>
          </p:nvCxnSpPr>
          <p:spPr>
            <a:xfrm flipH="1">
              <a:off x="3365364" y="4243127"/>
              <a:ext cx="3468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/>
            <p:cNvCxnSpPr/>
            <p:nvPr/>
          </p:nvCxnSpPr>
          <p:spPr>
            <a:xfrm>
              <a:off x="3365363" y="4322714"/>
              <a:ext cx="34687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/>
            <p:nvPr/>
          </p:nvCxnSpPr>
          <p:spPr>
            <a:xfrm>
              <a:off x="2073024" y="773307"/>
              <a:ext cx="0" cy="3907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/>
            <p:cNvSpPr/>
            <p:nvPr/>
          </p:nvSpPr>
          <p:spPr>
            <a:xfrm>
              <a:off x="7690345" y="452951"/>
              <a:ext cx="3608136" cy="218395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52" name="矩形 51"/>
            <p:cNvSpPr/>
            <p:nvPr/>
          </p:nvSpPr>
          <p:spPr>
            <a:xfrm>
              <a:off x="7895135" y="597917"/>
              <a:ext cx="2659333" cy="74828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53" name="矩形 52"/>
            <p:cNvSpPr/>
            <p:nvPr/>
          </p:nvSpPr>
          <p:spPr>
            <a:xfrm>
              <a:off x="7895136" y="1836588"/>
              <a:ext cx="2659333" cy="723732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0719514" y="751805"/>
              <a:ext cx="461665" cy="147732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dirty="0" smtClean="0"/>
                <a:t>植被动态模块</a:t>
              </a:r>
              <a:endParaRPr lang="zh-CN" altLang="en-US" dirty="0"/>
            </a:p>
          </p:txBody>
        </p:sp>
        <p:sp>
          <p:nvSpPr>
            <p:cNvPr id="57" name="矩形 56"/>
            <p:cNvSpPr/>
            <p:nvPr/>
          </p:nvSpPr>
          <p:spPr>
            <a:xfrm>
              <a:off x="8030210" y="724930"/>
              <a:ext cx="810441" cy="52343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zh-CN" altLang="en-US" sz="1400" dirty="0" smtClean="0"/>
                <a:t>总初级生产力</a:t>
              </a:r>
              <a:endParaRPr lang="zh-CN" altLang="en-US" sz="1400" dirty="0"/>
            </a:p>
          </p:txBody>
        </p:sp>
        <p:sp>
          <p:nvSpPr>
            <p:cNvPr id="58" name="矩形 57"/>
            <p:cNvSpPr/>
            <p:nvPr/>
          </p:nvSpPr>
          <p:spPr>
            <a:xfrm>
              <a:off x="8832057" y="724930"/>
              <a:ext cx="856455" cy="52343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zh-CN" altLang="en-US" sz="1400" dirty="0" smtClean="0"/>
                <a:t>总呼吸消耗</a:t>
              </a:r>
              <a:endParaRPr lang="zh-CN" altLang="en-US" sz="1400" dirty="0"/>
            </a:p>
          </p:txBody>
        </p:sp>
        <p:sp>
          <p:nvSpPr>
            <p:cNvPr id="59" name="矩形 58"/>
            <p:cNvSpPr/>
            <p:nvPr/>
          </p:nvSpPr>
          <p:spPr>
            <a:xfrm>
              <a:off x="9687186" y="724930"/>
              <a:ext cx="744776" cy="52343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zh-CN" altLang="en-US" sz="1400" dirty="0" smtClean="0"/>
                <a:t>净初级生产力</a:t>
              </a:r>
              <a:endParaRPr lang="zh-CN" altLang="en-US" sz="1400" dirty="0"/>
            </a:p>
          </p:txBody>
        </p:sp>
        <p:sp>
          <p:nvSpPr>
            <p:cNvPr id="60" name="矩形 59"/>
            <p:cNvSpPr/>
            <p:nvPr/>
          </p:nvSpPr>
          <p:spPr>
            <a:xfrm>
              <a:off x="8016665" y="1958089"/>
              <a:ext cx="828092" cy="52343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zh-CN" altLang="en-US" sz="1400" dirty="0"/>
                <a:t>碳氮</a:t>
              </a:r>
              <a:r>
                <a:rPr lang="zh-CN" altLang="en-US" sz="1400" dirty="0" smtClean="0"/>
                <a:t>分配和流转</a:t>
              </a:r>
              <a:endParaRPr lang="zh-CN" altLang="en-US" sz="1400" dirty="0"/>
            </a:p>
          </p:txBody>
        </p:sp>
        <p:cxnSp>
          <p:nvCxnSpPr>
            <p:cNvPr id="64" name="直接箭头连接符 63"/>
            <p:cNvCxnSpPr>
              <a:stCxn id="52" idx="2"/>
              <a:endCxn id="53" idx="0"/>
            </p:cNvCxnSpPr>
            <p:nvPr/>
          </p:nvCxnSpPr>
          <p:spPr>
            <a:xfrm>
              <a:off x="9224802" y="1346200"/>
              <a:ext cx="1" cy="4903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矩形 75"/>
            <p:cNvSpPr/>
            <p:nvPr/>
          </p:nvSpPr>
          <p:spPr>
            <a:xfrm>
              <a:off x="8840652" y="1958089"/>
              <a:ext cx="846534" cy="52343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zh-CN" altLang="en-US" sz="1400" dirty="0" smtClean="0"/>
                <a:t>根茎叶的生长</a:t>
              </a:r>
              <a:endParaRPr lang="zh-CN" altLang="en-US" sz="1400" dirty="0"/>
            </a:p>
          </p:txBody>
        </p:sp>
        <p:sp>
          <p:nvSpPr>
            <p:cNvPr id="77" name="矩形 76"/>
            <p:cNvSpPr/>
            <p:nvPr/>
          </p:nvSpPr>
          <p:spPr>
            <a:xfrm>
              <a:off x="9680473" y="1958089"/>
              <a:ext cx="747875" cy="52343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zh-CN" altLang="en-US" sz="1400" dirty="0" smtClean="0"/>
                <a:t>死亡和干扰</a:t>
              </a:r>
              <a:endParaRPr lang="zh-CN" altLang="en-US" sz="1400" dirty="0"/>
            </a:p>
          </p:txBody>
        </p:sp>
        <p:sp>
          <p:nvSpPr>
            <p:cNvPr id="99" name="矩形 98"/>
            <p:cNvSpPr/>
            <p:nvPr/>
          </p:nvSpPr>
          <p:spPr>
            <a:xfrm>
              <a:off x="7690345" y="3161045"/>
              <a:ext cx="3608136" cy="218395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100" name="矩形 99"/>
            <p:cNvSpPr/>
            <p:nvPr/>
          </p:nvSpPr>
          <p:spPr>
            <a:xfrm>
              <a:off x="7895135" y="3306011"/>
              <a:ext cx="2659333" cy="74828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101" name="矩形 100"/>
            <p:cNvSpPr/>
            <p:nvPr/>
          </p:nvSpPr>
          <p:spPr>
            <a:xfrm>
              <a:off x="7895136" y="4544682"/>
              <a:ext cx="2659333" cy="723732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10719514" y="3320199"/>
              <a:ext cx="461665" cy="193899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dirty="0" smtClean="0"/>
                <a:t>地下碳氮循环模块</a:t>
              </a:r>
              <a:endParaRPr lang="zh-CN" altLang="en-US" dirty="0"/>
            </a:p>
          </p:txBody>
        </p:sp>
        <p:sp>
          <p:nvSpPr>
            <p:cNvPr id="103" name="矩形 102"/>
            <p:cNvSpPr/>
            <p:nvPr/>
          </p:nvSpPr>
          <p:spPr>
            <a:xfrm>
              <a:off x="8030210" y="3433024"/>
              <a:ext cx="810441" cy="52343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zh-CN" altLang="en-US" sz="1400" dirty="0" smtClean="0"/>
                <a:t>总初级生产力</a:t>
              </a:r>
              <a:endParaRPr lang="zh-CN" altLang="en-US" sz="1400" dirty="0"/>
            </a:p>
          </p:txBody>
        </p:sp>
        <p:sp>
          <p:nvSpPr>
            <p:cNvPr id="104" name="矩形 103"/>
            <p:cNvSpPr/>
            <p:nvPr/>
          </p:nvSpPr>
          <p:spPr>
            <a:xfrm>
              <a:off x="8832057" y="3433024"/>
              <a:ext cx="856455" cy="52343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zh-CN" altLang="en-US" sz="1400" dirty="0" smtClean="0"/>
                <a:t>总呼吸消耗</a:t>
              </a:r>
              <a:endParaRPr lang="zh-CN" altLang="en-US" sz="1400" dirty="0"/>
            </a:p>
          </p:txBody>
        </p:sp>
        <p:sp>
          <p:nvSpPr>
            <p:cNvPr id="105" name="矩形 104"/>
            <p:cNvSpPr/>
            <p:nvPr/>
          </p:nvSpPr>
          <p:spPr>
            <a:xfrm>
              <a:off x="9687186" y="3433024"/>
              <a:ext cx="744776" cy="52343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zh-CN" altLang="en-US" sz="1400" dirty="0" smtClean="0"/>
                <a:t>净初级生产力</a:t>
              </a:r>
              <a:endParaRPr lang="zh-CN" altLang="en-US" sz="1400" dirty="0"/>
            </a:p>
          </p:txBody>
        </p:sp>
        <p:sp>
          <p:nvSpPr>
            <p:cNvPr id="106" name="矩形 105"/>
            <p:cNvSpPr/>
            <p:nvPr/>
          </p:nvSpPr>
          <p:spPr>
            <a:xfrm>
              <a:off x="8016665" y="4666183"/>
              <a:ext cx="828092" cy="52343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zh-CN" altLang="en-US" sz="1400" dirty="0"/>
                <a:t>碳氮</a:t>
              </a:r>
              <a:r>
                <a:rPr lang="zh-CN" altLang="en-US" sz="1400" dirty="0" smtClean="0"/>
                <a:t>分配和流转</a:t>
              </a:r>
              <a:endParaRPr lang="zh-CN" altLang="en-US" sz="1400" dirty="0"/>
            </a:p>
          </p:txBody>
        </p:sp>
        <p:cxnSp>
          <p:nvCxnSpPr>
            <p:cNvPr id="107" name="直接箭头连接符 106"/>
            <p:cNvCxnSpPr>
              <a:stCxn id="100" idx="2"/>
              <a:endCxn id="101" idx="0"/>
            </p:cNvCxnSpPr>
            <p:nvPr/>
          </p:nvCxnSpPr>
          <p:spPr>
            <a:xfrm>
              <a:off x="9224802" y="4054294"/>
              <a:ext cx="1" cy="4903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矩形 107"/>
            <p:cNvSpPr/>
            <p:nvPr/>
          </p:nvSpPr>
          <p:spPr>
            <a:xfrm>
              <a:off x="8840652" y="4666183"/>
              <a:ext cx="846534" cy="52343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zh-CN" altLang="en-US" sz="1400" dirty="0" smtClean="0"/>
                <a:t>根茎叶的生长</a:t>
              </a:r>
              <a:endParaRPr lang="zh-CN" altLang="en-US" sz="1400" dirty="0"/>
            </a:p>
          </p:txBody>
        </p:sp>
        <p:sp>
          <p:nvSpPr>
            <p:cNvPr id="109" name="矩形 108"/>
            <p:cNvSpPr/>
            <p:nvPr/>
          </p:nvSpPr>
          <p:spPr>
            <a:xfrm>
              <a:off x="9680473" y="4666183"/>
              <a:ext cx="747875" cy="52343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zh-CN" altLang="en-US" sz="1400" dirty="0" smtClean="0"/>
                <a:t>死亡和干扰</a:t>
              </a:r>
              <a:endParaRPr lang="zh-CN" altLang="en-US" sz="1400" dirty="0"/>
            </a:p>
          </p:txBody>
        </p:sp>
        <p:sp>
          <p:nvSpPr>
            <p:cNvPr id="116" name="矩形 115"/>
            <p:cNvSpPr/>
            <p:nvPr/>
          </p:nvSpPr>
          <p:spPr>
            <a:xfrm>
              <a:off x="5578582" y="5033967"/>
              <a:ext cx="1958843" cy="85240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117" name="文本框 116"/>
            <p:cNvSpPr txBox="1"/>
            <p:nvPr/>
          </p:nvSpPr>
          <p:spPr>
            <a:xfrm>
              <a:off x="5843782" y="5033967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植被物候模块</a:t>
              </a:r>
              <a:endParaRPr lang="zh-CN" altLang="en-US" dirty="0"/>
            </a:p>
          </p:txBody>
        </p:sp>
        <p:sp>
          <p:nvSpPr>
            <p:cNvPr id="118" name="矩形 117"/>
            <p:cNvSpPr/>
            <p:nvPr/>
          </p:nvSpPr>
          <p:spPr>
            <a:xfrm>
              <a:off x="5695885" y="5444517"/>
              <a:ext cx="587570" cy="3152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zh-CN" altLang="en-US" sz="1400" dirty="0" smtClean="0"/>
                <a:t>萌芽</a:t>
              </a:r>
              <a:endParaRPr lang="zh-CN" altLang="en-US" sz="1400" dirty="0"/>
            </a:p>
          </p:txBody>
        </p:sp>
        <p:sp>
          <p:nvSpPr>
            <p:cNvPr id="119" name="矩形 118"/>
            <p:cNvSpPr/>
            <p:nvPr/>
          </p:nvSpPr>
          <p:spPr>
            <a:xfrm>
              <a:off x="6842820" y="5444517"/>
              <a:ext cx="587570" cy="3152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zh-CN" altLang="en-US" sz="1400" dirty="0" smtClean="0"/>
                <a:t>休眠</a:t>
              </a:r>
              <a:endParaRPr lang="zh-CN" altLang="en-US" sz="1400" dirty="0"/>
            </a:p>
          </p:txBody>
        </p:sp>
        <p:sp>
          <p:nvSpPr>
            <p:cNvPr id="120" name="矩形 119"/>
            <p:cNvSpPr/>
            <p:nvPr/>
          </p:nvSpPr>
          <p:spPr>
            <a:xfrm>
              <a:off x="6259905" y="5444517"/>
              <a:ext cx="587570" cy="3152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zh-CN" altLang="en-US" sz="1400" dirty="0" smtClean="0"/>
                <a:t>衰老</a:t>
              </a:r>
              <a:endParaRPr lang="zh-CN" altLang="en-US" sz="1400" dirty="0"/>
            </a:p>
          </p:txBody>
        </p:sp>
        <p:cxnSp>
          <p:nvCxnSpPr>
            <p:cNvPr id="122" name="肘形连接符 121"/>
            <p:cNvCxnSpPr/>
            <p:nvPr/>
          </p:nvCxnSpPr>
          <p:spPr>
            <a:xfrm>
              <a:off x="3981450" y="4895384"/>
              <a:ext cx="1597132" cy="678102"/>
            </a:xfrm>
            <a:prstGeom prst="bentConnector3">
              <a:avLst>
                <a:gd name="adj1" fmla="val 18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肘形连接符 124"/>
            <p:cNvCxnSpPr/>
            <p:nvPr/>
          </p:nvCxnSpPr>
          <p:spPr>
            <a:xfrm rot="10800000">
              <a:off x="4074682" y="4895384"/>
              <a:ext cx="1503901" cy="554154"/>
            </a:xfrm>
            <a:prstGeom prst="bentConnector3">
              <a:avLst>
                <a:gd name="adj1" fmla="val 10018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文本框 130"/>
            <p:cNvSpPr txBox="1"/>
            <p:nvPr/>
          </p:nvSpPr>
          <p:spPr>
            <a:xfrm>
              <a:off x="3063168" y="5286567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 smtClean="0"/>
                <a:t>温度</a:t>
              </a:r>
              <a:endParaRPr lang="en-US" altLang="zh-CN" sz="1400" dirty="0" smtClean="0"/>
            </a:p>
            <a:p>
              <a:pPr algn="ctr"/>
              <a:r>
                <a:rPr lang="zh-CN" altLang="en-US" sz="1400" dirty="0" smtClean="0"/>
                <a:t>光合作用</a:t>
              </a:r>
              <a:endParaRPr lang="zh-CN" altLang="en-US" sz="1400" dirty="0"/>
            </a:p>
          </p:txBody>
        </p:sp>
        <p:sp>
          <p:nvSpPr>
            <p:cNvPr id="132" name="文本框 131"/>
            <p:cNvSpPr txBox="1"/>
            <p:nvPr/>
          </p:nvSpPr>
          <p:spPr>
            <a:xfrm>
              <a:off x="4114906" y="5156460"/>
              <a:ext cx="12618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 smtClean="0"/>
                <a:t>日叶面积指数</a:t>
              </a:r>
              <a:endParaRPr lang="zh-CN" altLang="en-US" sz="1400" dirty="0"/>
            </a:p>
          </p:txBody>
        </p:sp>
        <p:cxnSp>
          <p:nvCxnSpPr>
            <p:cNvPr id="134" name="肘形连接符 133"/>
            <p:cNvCxnSpPr>
              <a:endCxn id="117" idx="0"/>
            </p:cNvCxnSpPr>
            <p:nvPr/>
          </p:nvCxnSpPr>
          <p:spPr>
            <a:xfrm rot="5400000">
              <a:off x="5617034" y="2960656"/>
              <a:ext cx="3084890" cy="1061733"/>
            </a:xfrm>
            <a:prstGeom prst="bentConnector3">
              <a:avLst>
                <a:gd name="adj1" fmla="val 1068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箭头连接符 136"/>
            <p:cNvCxnSpPr/>
            <p:nvPr/>
          </p:nvCxnSpPr>
          <p:spPr>
            <a:xfrm>
              <a:off x="5130800" y="1699958"/>
              <a:ext cx="255954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文本框 137"/>
            <p:cNvSpPr txBox="1"/>
            <p:nvPr/>
          </p:nvSpPr>
          <p:spPr>
            <a:xfrm>
              <a:off x="6586284" y="2831381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 smtClean="0"/>
                <a:t>植被结构</a:t>
              </a:r>
              <a:endParaRPr lang="en-US" altLang="zh-CN" sz="1400" dirty="0" smtClean="0"/>
            </a:p>
            <a:p>
              <a:pPr algn="ctr"/>
              <a:r>
                <a:rPr lang="zh-CN" altLang="en-US" sz="1400" dirty="0" smtClean="0"/>
                <a:t>和生物质</a:t>
              </a:r>
              <a:endParaRPr lang="zh-CN" altLang="en-US" sz="1400" dirty="0"/>
            </a:p>
          </p:txBody>
        </p:sp>
        <p:sp>
          <p:nvSpPr>
            <p:cNvPr id="139" name="文本框 138"/>
            <p:cNvSpPr txBox="1"/>
            <p:nvPr/>
          </p:nvSpPr>
          <p:spPr>
            <a:xfrm>
              <a:off x="5208978" y="960549"/>
              <a:ext cx="198002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/>
                <a:t>总</a:t>
              </a:r>
              <a:r>
                <a:rPr lang="zh-CN" altLang="en-US" sz="1400" dirty="0" smtClean="0"/>
                <a:t>光和作用</a:t>
              </a:r>
              <a:endParaRPr lang="en-US" altLang="zh-CN" sz="1400" dirty="0" smtClean="0"/>
            </a:p>
            <a:p>
              <a:pPr algn="ctr"/>
              <a:r>
                <a:rPr lang="zh-CN" altLang="en-US" sz="1400" dirty="0" smtClean="0"/>
                <a:t>叶呼吸</a:t>
              </a:r>
              <a:endParaRPr lang="en-US" altLang="zh-CN" sz="1400" dirty="0" smtClean="0"/>
            </a:p>
            <a:p>
              <a:pPr algn="ctr"/>
              <a:r>
                <a:rPr lang="zh-CN" altLang="en-US" sz="1400" dirty="0" smtClean="0"/>
                <a:t>各植被功能型的碳氮比</a:t>
              </a:r>
              <a:endParaRPr lang="zh-CN" altLang="en-US" sz="1400" dirty="0"/>
            </a:p>
          </p:txBody>
        </p:sp>
        <p:cxnSp>
          <p:nvCxnSpPr>
            <p:cNvPr id="142" name="直接箭头连接符 141"/>
            <p:cNvCxnSpPr/>
            <p:nvPr/>
          </p:nvCxnSpPr>
          <p:spPr>
            <a:xfrm>
              <a:off x="9224801" y="2686462"/>
              <a:ext cx="0" cy="4305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箭头连接符 142"/>
            <p:cNvCxnSpPr/>
            <p:nvPr/>
          </p:nvCxnSpPr>
          <p:spPr>
            <a:xfrm flipV="1">
              <a:off x="9377974" y="2686462"/>
              <a:ext cx="0" cy="4305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文本框 145"/>
            <p:cNvSpPr txBox="1"/>
            <p:nvPr/>
          </p:nvSpPr>
          <p:spPr>
            <a:xfrm>
              <a:off x="8537007" y="2771570"/>
              <a:ext cx="5437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/>
                <a:t>落叶</a:t>
              </a:r>
            </a:p>
          </p:txBody>
        </p:sp>
        <p:sp>
          <p:nvSpPr>
            <p:cNvPr id="147" name="文本框 146"/>
            <p:cNvSpPr txBox="1"/>
            <p:nvPr/>
          </p:nvSpPr>
          <p:spPr>
            <a:xfrm>
              <a:off x="9398054" y="2771570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/>
                <a:t>氮</a:t>
              </a:r>
              <a:r>
                <a:rPr lang="zh-CN" altLang="en-US" sz="1400" dirty="0" smtClean="0"/>
                <a:t>素供应</a:t>
              </a:r>
              <a:endParaRPr lang="zh-CN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436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19217" y="290985"/>
            <a:ext cx="10515600" cy="433945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3.3. </a:t>
            </a:r>
            <a:r>
              <a:rPr lang="zh-CN" altLang="en-US" dirty="0" smtClean="0"/>
              <a:t>分布式网络架构</a:t>
            </a:r>
            <a:endParaRPr lang="zh-CN" altLang="en-US" dirty="0"/>
          </a:p>
        </p:txBody>
      </p:sp>
      <p:grpSp>
        <p:nvGrpSpPr>
          <p:cNvPr id="57" name="组合 56"/>
          <p:cNvGrpSpPr/>
          <p:nvPr/>
        </p:nvGrpSpPr>
        <p:grpSpPr>
          <a:xfrm>
            <a:off x="8291540" y="1099999"/>
            <a:ext cx="3741381" cy="2722444"/>
            <a:chOff x="7779861" y="810594"/>
            <a:chExt cx="3741381" cy="2722444"/>
          </a:xfrm>
        </p:grpSpPr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99C45B9A-9352-43F4-9A1B-6FF63AD1B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93259" y="2641116"/>
              <a:ext cx="547139" cy="561169"/>
            </a:xfrm>
            <a:prstGeom prst="rect">
              <a:avLst/>
            </a:prstGeom>
          </p:spPr>
        </p:pic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B184D848-4625-4688-B101-8AE3C6470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29396" y="2514646"/>
              <a:ext cx="631112" cy="670002"/>
            </a:xfrm>
            <a:prstGeom prst="rect">
              <a:avLst/>
            </a:prstGeom>
          </p:spPr>
        </p:pic>
        <p:sp>
          <p:nvSpPr>
            <p:cNvPr id="40" name="左右箭头 33">
              <a:extLst>
                <a:ext uri="{FF2B5EF4-FFF2-40B4-BE49-F238E27FC236}">
                  <a16:creationId xmlns:a16="http://schemas.microsoft.com/office/drawing/2014/main" id="{3C5A1A10-90C7-4511-BA79-B2DB4A9FE655}"/>
                </a:ext>
              </a:extLst>
            </p:cNvPr>
            <p:cNvSpPr/>
            <p:nvPr/>
          </p:nvSpPr>
          <p:spPr>
            <a:xfrm rot="7958387">
              <a:off x="8076015" y="1988155"/>
              <a:ext cx="1172031" cy="252309"/>
            </a:xfrm>
            <a:prstGeom prst="left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41" name="左右箭头 34">
              <a:extLst>
                <a:ext uri="{FF2B5EF4-FFF2-40B4-BE49-F238E27FC236}">
                  <a16:creationId xmlns:a16="http://schemas.microsoft.com/office/drawing/2014/main" id="{8E29C92E-8CC2-42B2-8189-3CB3D06CAAF3}"/>
                </a:ext>
              </a:extLst>
            </p:cNvPr>
            <p:cNvSpPr/>
            <p:nvPr/>
          </p:nvSpPr>
          <p:spPr>
            <a:xfrm rot="2645020">
              <a:off x="9386842" y="1958598"/>
              <a:ext cx="1172030" cy="255266"/>
            </a:xfrm>
            <a:prstGeom prst="left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3200" dirty="0"/>
            </a:p>
          </p:txBody>
        </p:sp>
        <p:sp>
          <p:nvSpPr>
            <p:cNvPr id="42" name="左右箭头 35">
              <a:extLst>
                <a:ext uri="{FF2B5EF4-FFF2-40B4-BE49-F238E27FC236}">
                  <a16:creationId xmlns:a16="http://schemas.microsoft.com/office/drawing/2014/main" id="{D1ADDBD5-1B6E-45E6-A1B9-0298BBDE1F36}"/>
                </a:ext>
              </a:extLst>
            </p:cNvPr>
            <p:cNvSpPr/>
            <p:nvPr/>
          </p:nvSpPr>
          <p:spPr>
            <a:xfrm>
              <a:off x="8651076" y="2780810"/>
              <a:ext cx="1546953" cy="255266"/>
            </a:xfrm>
            <a:prstGeom prst="left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C06D056D-AEDE-4E86-8568-5858B204D473}"/>
                </a:ext>
              </a:extLst>
            </p:cNvPr>
            <p:cNvSpPr/>
            <p:nvPr/>
          </p:nvSpPr>
          <p:spPr>
            <a:xfrm rot="2687715">
              <a:off x="9477132" y="1809728"/>
              <a:ext cx="1319708" cy="2431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http, ftp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6F60D95-B654-468D-9AB6-24E00450ED97}"/>
                </a:ext>
              </a:extLst>
            </p:cNvPr>
            <p:cNvSpPr/>
            <p:nvPr/>
          </p:nvSpPr>
          <p:spPr>
            <a:xfrm>
              <a:off x="8698430" y="2563816"/>
              <a:ext cx="1319708" cy="2431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http, ftp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4ADF4CA6-3A58-4DEC-8C53-38C055FF8130}"/>
                </a:ext>
              </a:extLst>
            </p:cNvPr>
            <p:cNvSpPr/>
            <p:nvPr/>
          </p:nvSpPr>
          <p:spPr>
            <a:xfrm rot="18735477">
              <a:off x="7826186" y="1860921"/>
              <a:ext cx="1319709" cy="2431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http, ftp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69343908-042C-4E10-A1DD-9188DCABDF0F}"/>
                </a:ext>
              </a:extLst>
            </p:cNvPr>
            <p:cNvSpPr/>
            <p:nvPr/>
          </p:nvSpPr>
          <p:spPr>
            <a:xfrm rot="18735477">
              <a:off x="8165156" y="2094340"/>
              <a:ext cx="1319709" cy="2431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N:1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DB8DF49D-E57C-4C23-8DBB-CED02D92BA2A}"/>
                </a:ext>
              </a:extLst>
            </p:cNvPr>
            <p:cNvSpPr/>
            <p:nvPr/>
          </p:nvSpPr>
          <p:spPr>
            <a:xfrm rot="2687715">
              <a:off x="9184340" y="2131612"/>
              <a:ext cx="1319708" cy="2431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1:1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15B0FBEC-43EA-4C44-B8A1-9837D0DA17EF}"/>
                </a:ext>
              </a:extLst>
            </p:cNvPr>
            <p:cNvSpPr/>
            <p:nvPr/>
          </p:nvSpPr>
          <p:spPr>
            <a:xfrm>
              <a:off x="8726388" y="2988080"/>
              <a:ext cx="1319708" cy="2431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N:1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A299CFD6-5D35-4CF0-A092-5E47C347A302}"/>
                </a:ext>
              </a:extLst>
            </p:cNvPr>
            <p:cNvSpPr txBox="1"/>
            <p:nvPr/>
          </p:nvSpPr>
          <p:spPr>
            <a:xfrm>
              <a:off x="8737721" y="810594"/>
              <a:ext cx="15051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0070C0"/>
                  </a:solidFill>
                </a:rPr>
                <a:t>资源服务器</a:t>
              </a: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47299BD3-49D2-418F-B1EF-83CF0567D362}"/>
                </a:ext>
              </a:extLst>
            </p:cNvPr>
            <p:cNvSpPr txBox="1"/>
            <p:nvPr/>
          </p:nvSpPr>
          <p:spPr>
            <a:xfrm>
              <a:off x="7779861" y="3194483"/>
              <a:ext cx="221898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0070C0"/>
                  </a:solidFill>
                </a:rPr>
                <a:t>计算服务器</a:t>
              </a: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A28E0A3B-3D2A-4D79-8329-9FAB4F0D4492}"/>
                </a:ext>
              </a:extLst>
            </p:cNvPr>
            <p:cNvSpPr txBox="1"/>
            <p:nvPr/>
          </p:nvSpPr>
          <p:spPr>
            <a:xfrm>
              <a:off x="9890938" y="3184648"/>
              <a:ext cx="1630304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0070C0"/>
                  </a:solidFill>
                </a:rPr>
                <a:t>比较服务器</a:t>
              </a:r>
            </a:p>
          </p:txBody>
        </p:sp>
        <p:pic>
          <p:nvPicPr>
            <p:cNvPr id="56" name="图片 5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44" b="14032"/>
            <a:stretch/>
          </p:blipFill>
          <p:spPr>
            <a:xfrm>
              <a:off x="9061535" y="1256844"/>
              <a:ext cx="510966" cy="368020"/>
            </a:xfrm>
            <a:prstGeom prst="rect">
              <a:avLst/>
            </a:prstGeom>
          </p:spPr>
        </p:pic>
      </p:grpSp>
      <p:grpSp>
        <p:nvGrpSpPr>
          <p:cNvPr id="59" name="组合 58"/>
          <p:cNvGrpSpPr/>
          <p:nvPr/>
        </p:nvGrpSpPr>
        <p:grpSpPr>
          <a:xfrm>
            <a:off x="836255" y="877160"/>
            <a:ext cx="7787719" cy="5043848"/>
            <a:chOff x="403973" y="1350992"/>
            <a:chExt cx="7787719" cy="5043848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45E92364-8532-4629-95EE-49E5539988C4}"/>
                </a:ext>
              </a:extLst>
            </p:cNvPr>
            <p:cNvGrpSpPr/>
            <p:nvPr/>
          </p:nvGrpSpPr>
          <p:grpSpPr>
            <a:xfrm>
              <a:off x="403973" y="1350992"/>
              <a:ext cx="7787719" cy="5043848"/>
              <a:chOff x="926802" y="1657723"/>
              <a:chExt cx="7787719" cy="5043848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E022940-FA65-476F-AC10-31CA32109361}"/>
                  </a:ext>
                </a:extLst>
              </p:cNvPr>
              <p:cNvSpPr/>
              <p:nvPr/>
            </p:nvSpPr>
            <p:spPr>
              <a:xfrm>
                <a:off x="926802" y="5547390"/>
                <a:ext cx="1288698" cy="1154181"/>
              </a:xfrm>
              <a:prstGeom prst="rect">
                <a:avLst/>
              </a:prstGeom>
              <a:noFill/>
              <a:ln w="2222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zh-CN" altLang="en-US" sz="1600" dirty="0">
                    <a:solidFill>
                      <a:schemeClr val="tx1"/>
                    </a:solidFill>
                  </a:rPr>
                  <a:t>服务</a:t>
                </a:r>
                <a:r>
                  <a:rPr lang="zh-CN" altLang="en-US" sz="1600" dirty="0" smtClean="0">
                    <a:solidFill>
                      <a:schemeClr val="tx1"/>
                    </a:solidFill>
                  </a:rPr>
                  <a:t>发布</a:t>
                </a:r>
                <a:endParaRPr lang="en-US" altLang="zh-CN" sz="1600" dirty="0" smtClean="0">
                  <a:solidFill>
                    <a:schemeClr val="tx1"/>
                  </a:solidFill>
                </a:endParaRPr>
              </a:p>
              <a:p>
                <a:r>
                  <a:rPr lang="zh-CN" altLang="en-US" sz="1600" dirty="0" smtClean="0">
                    <a:solidFill>
                      <a:schemeClr val="tx1"/>
                    </a:solidFill>
                  </a:rPr>
                  <a:t>服务注册</a:t>
                </a:r>
                <a:endParaRPr lang="en-US" altLang="zh-CN" sz="1600" dirty="0">
                  <a:solidFill>
                    <a:schemeClr val="tx1"/>
                  </a:solidFill>
                </a:endParaRPr>
              </a:p>
              <a:p>
                <a:r>
                  <a:rPr lang="zh-CN" altLang="en-US" sz="1600" dirty="0" smtClean="0">
                    <a:solidFill>
                      <a:schemeClr val="tx1"/>
                    </a:solidFill>
                  </a:rPr>
                  <a:t>服务管理</a:t>
                </a:r>
                <a:endParaRPr lang="en-US" altLang="zh-CN" sz="1600" dirty="0">
                  <a:solidFill>
                    <a:schemeClr val="tx1"/>
                  </a:solidFill>
                </a:endParaRPr>
              </a:p>
              <a:p>
                <a:r>
                  <a:rPr lang="zh-CN" altLang="en-US" sz="1600" dirty="0" smtClean="0">
                    <a:solidFill>
                      <a:schemeClr val="tx1"/>
                    </a:solidFill>
                  </a:rPr>
                  <a:t>模型调用</a:t>
                </a:r>
                <a:endParaRPr lang="en-US" altLang="zh-CN" sz="1600" dirty="0" smtClean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6850D9A8-7E8F-4565-A3EA-41967DB67B81}"/>
                  </a:ext>
                </a:extLst>
              </p:cNvPr>
              <p:cNvGrpSpPr/>
              <p:nvPr/>
            </p:nvGrpSpPr>
            <p:grpSpPr>
              <a:xfrm>
                <a:off x="2023396" y="2645875"/>
                <a:ext cx="5115164" cy="2934139"/>
                <a:chOff x="2628695" y="1526019"/>
                <a:chExt cx="2804745" cy="1608845"/>
              </a:xfrm>
            </p:grpSpPr>
            <p:pic>
              <p:nvPicPr>
                <p:cNvPr id="20" name="图片 19">
                  <a:extLst>
                    <a:ext uri="{FF2B5EF4-FFF2-40B4-BE49-F238E27FC236}">
                      <a16:creationId xmlns:a16="http://schemas.microsoft.com/office/drawing/2014/main" id="{99C45B9A-9352-43F4-9A1B-6FF63AD1B1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143856" y="2628199"/>
                  <a:ext cx="300007" cy="307700"/>
                </a:xfrm>
                <a:prstGeom prst="rect">
                  <a:avLst/>
                </a:prstGeom>
              </p:spPr>
            </p:pic>
            <p:pic>
              <p:nvPicPr>
                <p:cNvPr id="21" name="图片 20">
                  <a:extLst>
                    <a:ext uri="{FF2B5EF4-FFF2-40B4-BE49-F238E27FC236}">
                      <a16:creationId xmlns:a16="http://schemas.microsoft.com/office/drawing/2014/main" id="{B184D848-4625-4688-B101-8AE3C64701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24806" y="2558853"/>
                  <a:ext cx="346051" cy="367375"/>
                </a:xfrm>
                <a:prstGeom prst="rect">
                  <a:avLst/>
                </a:prstGeom>
              </p:spPr>
            </p:pic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A299CFD6-5D35-4CF0-A092-5E47C347A302}"/>
                    </a:ext>
                  </a:extLst>
                </p:cNvPr>
                <p:cNvSpPr txBox="1"/>
                <p:nvPr/>
              </p:nvSpPr>
              <p:spPr>
                <a:xfrm>
                  <a:off x="3554104" y="1526019"/>
                  <a:ext cx="825282" cy="1856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600" dirty="0">
                      <a:solidFill>
                        <a:srgbClr val="0070C0"/>
                      </a:solidFill>
                    </a:rPr>
                    <a:t>资源服务器</a:t>
                  </a:r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47299BD3-49D2-418F-B1EF-83CF0567D362}"/>
                    </a:ext>
                  </a:extLst>
                </p:cNvPr>
                <p:cNvSpPr txBox="1"/>
                <p:nvPr/>
              </p:nvSpPr>
              <p:spPr>
                <a:xfrm>
                  <a:off x="2628695" y="2949228"/>
                  <a:ext cx="1216713" cy="1856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600" dirty="0">
                      <a:solidFill>
                        <a:srgbClr val="0070C0"/>
                      </a:solidFill>
                    </a:rPr>
                    <a:t>计算服务器</a:t>
                  </a:r>
                </a:p>
              </p:txBody>
            </p:sp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A28E0A3B-3D2A-4D79-8329-9FAB4F0D4492}"/>
                    </a:ext>
                  </a:extLst>
                </p:cNvPr>
                <p:cNvSpPr txBox="1"/>
                <p:nvPr/>
              </p:nvSpPr>
              <p:spPr>
                <a:xfrm>
                  <a:off x="4539512" y="2943835"/>
                  <a:ext cx="893928" cy="1856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600" dirty="0">
                      <a:solidFill>
                        <a:srgbClr val="0070C0"/>
                      </a:solidFill>
                    </a:rPr>
                    <a:t>对比</a:t>
                  </a:r>
                  <a:r>
                    <a:rPr lang="zh-CN" altLang="en-US" sz="1600" dirty="0" smtClean="0">
                      <a:solidFill>
                        <a:srgbClr val="0070C0"/>
                      </a:solidFill>
                    </a:rPr>
                    <a:t>服务器</a:t>
                  </a:r>
                  <a:endParaRPr lang="zh-CN" altLang="en-US" sz="16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25" name="左右箭头 33">
                  <a:extLst>
                    <a:ext uri="{FF2B5EF4-FFF2-40B4-BE49-F238E27FC236}">
                      <a16:creationId xmlns:a16="http://schemas.microsoft.com/office/drawing/2014/main" id="{3C5A1A10-90C7-4511-BA79-B2DB4A9FE655}"/>
                    </a:ext>
                  </a:extLst>
                </p:cNvPr>
                <p:cNvSpPr/>
                <p:nvPr/>
              </p:nvSpPr>
              <p:spPr>
                <a:xfrm rot="7958387">
                  <a:off x="3189233" y="2270168"/>
                  <a:ext cx="642647" cy="138346"/>
                </a:xfrm>
                <a:prstGeom prst="leftRightArrow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/>
                </a:p>
              </p:txBody>
            </p:sp>
            <p:sp>
              <p:nvSpPr>
                <p:cNvPr id="26" name="左右箭头 34">
                  <a:extLst>
                    <a:ext uri="{FF2B5EF4-FFF2-40B4-BE49-F238E27FC236}">
                      <a16:creationId xmlns:a16="http://schemas.microsoft.com/office/drawing/2014/main" id="{8E29C92E-8CC2-42B2-8189-3CB3D06CAAF3}"/>
                    </a:ext>
                  </a:extLst>
                </p:cNvPr>
                <p:cNvSpPr/>
                <p:nvPr/>
              </p:nvSpPr>
              <p:spPr>
                <a:xfrm rot="2645020">
                  <a:off x="3907985" y="2253961"/>
                  <a:ext cx="642647" cy="139967"/>
                </a:xfrm>
                <a:prstGeom prst="leftRightArrow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sp>
              <p:nvSpPr>
                <p:cNvPr id="27" name="左右箭头 35">
                  <a:extLst>
                    <a:ext uri="{FF2B5EF4-FFF2-40B4-BE49-F238E27FC236}">
                      <a16:creationId xmlns:a16="http://schemas.microsoft.com/office/drawing/2014/main" id="{D1ADDBD5-1B6E-45E6-A1B9-0298BBDE1F36}"/>
                    </a:ext>
                  </a:extLst>
                </p:cNvPr>
                <p:cNvSpPr/>
                <p:nvPr/>
              </p:nvSpPr>
              <p:spPr>
                <a:xfrm>
                  <a:off x="3504550" y="2704796"/>
                  <a:ext cx="848225" cy="139967"/>
                </a:xfrm>
                <a:prstGeom prst="leftRightArrow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/>
                </a:p>
              </p:txBody>
            </p:sp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C06D056D-AEDE-4E86-8568-5858B204D473}"/>
                    </a:ext>
                  </a:extLst>
                </p:cNvPr>
                <p:cNvSpPr/>
                <p:nvPr/>
              </p:nvSpPr>
              <p:spPr>
                <a:xfrm rot="2687715">
                  <a:off x="3957493" y="2172333"/>
                  <a:ext cx="723622" cy="13335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>
                      <a:solidFill>
                        <a:schemeClr val="tx1"/>
                      </a:solidFill>
                    </a:rPr>
                    <a:t>HTTP</a:t>
                  </a:r>
                  <a:endParaRPr lang="zh-CN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C6F60D95-B654-468D-9AB6-24E00450ED97}"/>
                    </a:ext>
                  </a:extLst>
                </p:cNvPr>
                <p:cNvSpPr/>
                <p:nvPr/>
              </p:nvSpPr>
              <p:spPr>
                <a:xfrm>
                  <a:off x="3530515" y="2585814"/>
                  <a:ext cx="723622" cy="13335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>
                      <a:solidFill>
                        <a:schemeClr val="tx1"/>
                      </a:solidFill>
                    </a:rPr>
                    <a:t>HTTP</a:t>
                  </a:r>
                  <a:endParaRPr lang="zh-CN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4ADF4CA6-3A58-4DEC-8C53-38C055FF8130}"/>
                    </a:ext>
                  </a:extLst>
                </p:cNvPr>
                <p:cNvSpPr/>
                <p:nvPr/>
              </p:nvSpPr>
              <p:spPr>
                <a:xfrm rot="18735477">
                  <a:off x="3052247" y="2200403"/>
                  <a:ext cx="723622" cy="13335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>
                      <a:solidFill>
                        <a:schemeClr val="tx1"/>
                      </a:solidFill>
                    </a:rPr>
                    <a:t>HTTP</a:t>
                  </a:r>
                  <a:endParaRPr lang="zh-CN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69343908-042C-4E10-A1DD-9188DCABDF0F}"/>
                    </a:ext>
                  </a:extLst>
                </p:cNvPr>
                <p:cNvSpPr/>
                <p:nvPr/>
              </p:nvSpPr>
              <p:spPr>
                <a:xfrm rot="18735477">
                  <a:off x="3238111" y="2328391"/>
                  <a:ext cx="723622" cy="13335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>
                      <a:solidFill>
                        <a:schemeClr val="tx1"/>
                      </a:solidFill>
                    </a:rPr>
                    <a:t>N:1</a:t>
                  </a:r>
                  <a:endParaRPr lang="zh-CN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DB8DF49D-E57C-4C23-8DBB-CED02D92BA2A}"/>
                    </a:ext>
                  </a:extLst>
                </p:cNvPr>
                <p:cNvSpPr/>
                <p:nvPr/>
              </p:nvSpPr>
              <p:spPr>
                <a:xfrm rot="2687715">
                  <a:off x="3796949" y="2348828"/>
                  <a:ext cx="723622" cy="13335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>
                      <a:solidFill>
                        <a:schemeClr val="tx1"/>
                      </a:solidFill>
                    </a:rPr>
                    <a:t>1:1</a:t>
                  </a:r>
                  <a:endParaRPr lang="zh-CN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15B0FBEC-43EA-4C44-B8A1-9837D0DA17EF}"/>
                    </a:ext>
                  </a:extLst>
                </p:cNvPr>
                <p:cNvSpPr/>
                <p:nvPr/>
              </p:nvSpPr>
              <p:spPr>
                <a:xfrm>
                  <a:off x="3545845" y="2818446"/>
                  <a:ext cx="723622" cy="13335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>
                      <a:solidFill>
                        <a:schemeClr val="tx1"/>
                      </a:solidFill>
                    </a:rPr>
                    <a:t>N:1</a:t>
                  </a:r>
                  <a:endParaRPr lang="zh-CN" altLang="en-US" sz="1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BF3A8A8-1E34-4BA9-A866-8F01E1C9B391}"/>
                  </a:ext>
                </a:extLst>
              </p:cNvPr>
              <p:cNvSpPr/>
              <p:nvPr/>
            </p:nvSpPr>
            <p:spPr>
              <a:xfrm>
                <a:off x="3740089" y="1657723"/>
                <a:ext cx="1505110" cy="857504"/>
              </a:xfrm>
              <a:prstGeom prst="rect">
                <a:avLst/>
              </a:prstGeom>
              <a:noFill/>
              <a:ln w="2222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zh-CN" altLang="en-US" sz="1600" dirty="0">
                    <a:solidFill>
                      <a:schemeClr val="tx1"/>
                    </a:solidFill>
                  </a:rPr>
                  <a:t>数据存储</a:t>
                </a:r>
                <a:endParaRPr lang="en-US" altLang="zh-CN" sz="1600" dirty="0">
                  <a:solidFill>
                    <a:schemeClr val="tx1"/>
                  </a:solidFill>
                </a:endParaRPr>
              </a:p>
              <a:p>
                <a:r>
                  <a:rPr lang="zh-CN" altLang="en-US" sz="1600" dirty="0">
                    <a:solidFill>
                      <a:schemeClr val="tx1"/>
                    </a:solidFill>
                  </a:rPr>
                  <a:t>数据库管理</a:t>
                </a:r>
                <a:endParaRPr lang="en-US" altLang="zh-CN" sz="1600" dirty="0">
                  <a:solidFill>
                    <a:schemeClr val="tx1"/>
                  </a:solidFill>
                </a:endParaRPr>
              </a:p>
              <a:p>
                <a:r>
                  <a:rPr lang="zh-CN" altLang="en-US" sz="1600" dirty="0">
                    <a:solidFill>
                      <a:schemeClr val="tx1"/>
                    </a:solidFill>
                  </a:rPr>
                  <a:t>数据发布</a:t>
                </a:r>
                <a:endParaRPr lang="en-US" altLang="zh-CN" sz="1600" dirty="0">
                  <a:solidFill>
                    <a:schemeClr val="tx1"/>
                  </a:solidFill>
                </a:endParaRPr>
              </a:p>
              <a:p>
                <a:r>
                  <a:rPr lang="zh-CN" altLang="en-US" sz="1600" dirty="0">
                    <a:solidFill>
                      <a:schemeClr val="tx1"/>
                    </a:solidFill>
                  </a:rPr>
                  <a:t>数据缓存</a:t>
                </a: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E02BE54-57A3-4DB1-9057-A0B25F2E9A57}"/>
                  </a:ext>
                </a:extLst>
              </p:cNvPr>
              <p:cNvSpPr/>
              <p:nvPr/>
            </p:nvSpPr>
            <p:spPr>
              <a:xfrm>
                <a:off x="6639072" y="5547390"/>
                <a:ext cx="2075449" cy="1115169"/>
              </a:xfrm>
              <a:prstGeom prst="rect">
                <a:avLst/>
              </a:prstGeom>
              <a:noFill/>
              <a:ln w="2222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zh-CN" altLang="en-US" sz="1600" dirty="0">
                    <a:solidFill>
                      <a:schemeClr val="tx1"/>
                    </a:solidFill>
                  </a:rPr>
                  <a:t>资源汇总与展示</a:t>
                </a:r>
                <a:endParaRPr lang="en-US" altLang="zh-CN" sz="1600" dirty="0">
                  <a:solidFill>
                    <a:schemeClr val="tx1"/>
                  </a:solidFill>
                </a:endParaRPr>
              </a:p>
              <a:p>
                <a:r>
                  <a:rPr lang="zh-CN" altLang="en-US" sz="1600" dirty="0" smtClean="0">
                    <a:solidFill>
                      <a:schemeClr val="tx1"/>
                    </a:solidFill>
                  </a:rPr>
                  <a:t>对比话题方案</a:t>
                </a:r>
                <a:r>
                  <a:rPr lang="zh-CN" altLang="en-US" sz="1600" dirty="0">
                    <a:solidFill>
                      <a:schemeClr val="tx1"/>
                    </a:solidFill>
                  </a:rPr>
                  <a:t>的构建</a:t>
                </a:r>
                <a:endParaRPr lang="en-US" altLang="zh-CN" sz="1600" dirty="0">
                  <a:solidFill>
                    <a:schemeClr val="tx1"/>
                  </a:solidFill>
                </a:endParaRPr>
              </a:p>
              <a:p>
                <a:r>
                  <a:rPr lang="zh-CN" altLang="en-US" sz="1600" dirty="0">
                    <a:solidFill>
                      <a:schemeClr val="tx1"/>
                    </a:solidFill>
                  </a:rPr>
                  <a:t>计算任务的分发</a:t>
                </a:r>
                <a:endParaRPr lang="en-US" altLang="zh-CN" sz="1600" dirty="0">
                  <a:solidFill>
                    <a:schemeClr val="tx1"/>
                  </a:solidFill>
                </a:endParaRPr>
              </a:p>
              <a:p>
                <a:r>
                  <a:rPr lang="zh-CN" altLang="en-US" sz="1600" dirty="0">
                    <a:solidFill>
                      <a:schemeClr val="tx1"/>
                    </a:solidFill>
                  </a:rPr>
                  <a:t>比较结果的展示</a:t>
                </a:r>
              </a:p>
            </p:txBody>
          </p:sp>
          <p:cxnSp>
            <p:nvCxnSpPr>
              <p:cNvPr id="8" name="直接箭头连接符 7">
                <a:extLst>
                  <a:ext uri="{FF2B5EF4-FFF2-40B4-BE49-F238E27FC236}">
                    <a16:creationId xmlns:a16="http://schemas.microsoft.com/office/drawing/2014/main" id="{EDA140D2-8B28-4ED2-B4F4-7239119BAB8B}"/>
                  </a:ext>
                </a:extLst>
              </p:cNvPr>
              <p:cNvCxnSpPr/>
              <p:nvPr/>
            </p:nvCxnSpPr>
            <p:spPr>
              <a:xfrm flipH="1">
                <a:off x="2152647" y="5712431"/>
                <a:ext cx="4342410" cy="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9" name="直接箭头连接符 8">
                <a:extLst>
                  <a:ext uri="{FF2B5EF4-FFF2-40B4-BE49-F238E27FC236}">
                    <a16:creationId xmlns:a16="http://schemas.microsoft.com/office/drawing/2014/main" id="{F1663210-820E-4F21-A6CE-B5B6483C102F}"/>
                  </a:ext>
                </a:extLst>
              </p:cNvPr>
              <p:cNvCxnSpPr/>
              <p:nvPr/>
            </p:nvCxnSpPr>
            <p:spPr>
              <a:xfrm>
                <a:off x="2152646" y="5949280"/>
                <a:ext cx="4342411" cy="1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headEnd type="triangle"/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0" name="直接箭头连接符 9">
                <a:extLst>
                  <a:ext uri="{FF2B5EF4-FFF2-40B4-BE49-F238E27FC236}">
                    <a16:creationId xmlns:a16="http://schemas.microsoft.com/office/drawing/2014/main" id="{35003418-1888-4D93-9DDC-97931825DF87}"/>
                  </a:ext>
                </a:extLst>
              </p:cNvPr>
              <p:cNvCxnSpPr/>
              <p:nvPr/>
            </p:nvCxnSpPr>
            <p:spPr>
              <a:xfrm flipV="1">
                <a:off x="1563872" y="2348881"/>
                <a:ext cx="2067829" cy="3076272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BFB8DA2-1E0A-4431-A5EC-3B68876261FE}"/>
                  </a:ext>
                </a:extLst>
              </p:cNvPr>
              <p:cNvSpPr txBox="1"/>
              <p:nvPr/>
            </p:nvSpPr>
            <p:spPr>
              <a:xfrm>
                <a:off x="3696052" y="5398457"/>
                <a:ext cx="14157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/>
                  <a:t>分发计算任务</a:t>
                </a: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8D59ABB-F294-4CFA-9F90-242E6DF20C3E}"/>
                  </a:ext>
                </a:extLst>
              </p:cNvPr>
              <p:cNvSpPr txBox="1"/>
              <p:nvPr/>
            </p:nvSpPr>
            <p:spPr>
              <a:xfrm>
                <a:off x="3686330" y="5939239"/>
                <a:ext cx="14157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/>
                  <a:t>数据文件交换</a:t>
                </a:r>
              </a:p>
            </p:txBody>
          </p:sp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75F3F28D-D281-4E9C-822E-39B9AF29128B}"/>
                  </a:ext>
                </a:extLst>
              </p:cNvPr>
              <p:cNvCxnSpPr/>
              <p:nvPr/>
            </p:nvCxnSpPr>
            <p:spPr>
              <a:xfrm flipH="1" flipV="1">
                <a:off x="4897576" y="2348881"/>
                <a:ext cx="2175632" cy="3126024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DF4DA04-B4C6-4838-900D-3EB153EBBDEF}"/>
                  </a:ext>
                </a:extLst>
              </p:cNvPr>
              <p:cNvSpPr txBox="1"/>
              <p:nvPr/>
            </p:nvSpPr>
            <p:spPr>
              <a:xfrm rot="3287138">
                <a:off x="5191826" y="3717739"/>
                <a:ext cx="12105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/>
                  <a:t>数据库操作</a:t>
                </a:r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CD47696-C52F-419F-BA7E-AFBCA7043CD6}"/>
                  </a:ext>
                </a:extLst>
              </p:cNvPr>
              <p:cNvSpPr txBox="1"/>
              <p:nvPr/>
            </p:nvSpPr>
            <p:spPr>
              <a:xfrm rot="18178672">
                <a:off x="2123580" y="3796967"/>
                <a:ext cx="12105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/>
                  <a:t>数据库操作</a:t>
                </a:r>
              </a:p>
            </p:txBody>
          </p:sp>
          <p:cxnSp>
            <p:nvCxnSpPr>
              <p:cNvPr id="16" name="直接箭头连接符 15">
                <a:extLst>
                  <a:ext uri="{FF2B5EF4-FFF2-40B4-BE49-F238E27FC236}">
                    <a16:creationId xmlns:a16="http://schemas.microsoft.com/office/drawing/2014/main" id="{928B1BE9-38BE-44E7-B6AC-4CBB5BFFB12C}"/>
                  </a:ext>
                </a:extLst>
              </p:cNvPr>
              <p:cNvCxnSpPr/>
              <p:nvPr/>
            </p:nvCxnSpPr>
            <p:spPr>
              <a:xfrm flipH="1">
                <a:off x="1284501" y="2132856"/>
                <a:ext cx="2179471" cy="3277168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760E61A-39C1-4EC7-9A48-0806D7F98030}"/>
                  </a:ext>
                </a:extLst>
              </p:cNvPr>
              <p:cNvSpPr txBox="1"/>
              <p:nvPr/>
            </p:nvSpPr>
            <p:spPr>
              <a:xfrm rot="18178672">
                <a:off x="1547086" y="3513769"/>
                <a:ext cx="14157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/>
                  <a:t>数据文件交换</a:t>
                </a:r>
              </a:p>
            </p:txBody>
          </p:sp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F511C96A-FF04-4FDC-86E4-DC1C0E08F73C}"/>
                  </a:ext>
                </a:extLst>
              </p:cNvPr>
              <p:cNvCxnSpPr/>
              <p:nvPr/>
            </p:nvCxnSpPr>
            <p:spPr>
              <a:xfrm>
                <a:off x="5112568" y="2132856"/>
                <a:ext cx="2329322" cy="3367307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7D4CFD9-15FB-4EFE-9DD3-014B05714FAA}"/>
                  </a:ext>
                </a:extLst>
              </p:cNvPr>
              <p:cNvSpPr txBox="1"/>
              <p:nvPr/>
            </p:nvSpPr>
            <p:spPr>
              <a:xfrm rot="3385297">
                <a:off x="5601264" y="3411452"/>
                <a:ext cx="14157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/>
                  <a:t>数据文件交换</a:t>
                </a:r>
              </a:p>
            </p:txBody>
          </p:sp>
        </p:grpSp>
        <p:pic>
          <p:nvPicPr>
            <p:cNvPr id="58" name="图片 5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44" b="14032"/>
            <a:stretch/>
          </p:blipFill>
          <p:spPr>
            <a:xfrm>
              <a:off x="3494660" y="2952875"/>
              <a:ext cx="510966" cy="368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6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AKF</a:t>
            </a:r>
            <a:r>
              <a:rPr lang="zh-CN" altLang="en-US" dirty="0" smtClean="0"/>
              <a:t>扩展立方体</a:t>
            </a:r>
            <a:endParaRPr lang="zh-CN" altLang="en-US" dirty="0"/>
          </a:p>
        </p:txBody>
      </p:sp>
      <p:grpSp>
        <p:nvGrpSpPr>
          <p:cNvPr id="31" name="组合 30"/>
          <p:cNvGrpSpPr/>
          <p:nvPr/>
        </p:nvGrpSpPr>
        <p:grpSpPr>
          <a:xfrm>
            <a:off x="2212524" y="1809821"/>
            <a:ext cx="4265880" cy="3202495"/>
            <a:chOff x="999030" y="2033658"/>
            <a:chExt cx="4265880" cy="3202495"/>
          </a:xfrm>
        </p:grpSpPr>
        <p:cxnSp>
          <p:nvCxnSpPr>
            <p:cNvPr id="10" name="直接箭头连接符 9"/>
            <p:cNvCxnSpPr/>
            <p:nvPr/>
          </p:nvCxnSpPr>
          <p:spPr>
            <a:xfrm flipV="1">
              <a:off x="2467428" y="2452915"/>
              <a:ext cx="0" cy="1736376"/>
            </a:xfrm>
            <a:prstGeom prst="straightConnector1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/>
            <p:nvPr/>
          </p:nvCxnSpPr>
          <p:spPr>
            <a:xfrm flipV="1">
              <a:off x="1857828" y="3932810"/>
              <a:ext cx="964178" cy="914963"/>
            </a:xfrm>
            <a:prstGeom prst="straightConnector1">
              <a:avLst/>
            </a:prstGeom>
            <a:ln w="22225">
              <a:solidFill>
                <a:schemeClr val="accent1">
                  <a:lumMod val="40000"/>
                  <a:lumOff val="6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立方体 4"/>
            <p:cNvSpPr/>
            <p:nvPr/>
          </p:nvSpPr>
          <p:spPr>
            <a:xfrm>
              <a:off x="1857828" y="2452914"/>
              <a:ext cx="2394857" cy="2394857"/>
            </a:xfrm>
            <a:prstGeom prst="cube">
              <a:avLst/>
            </a:prstGeom>
            <a:noFill/>
            <a:ln w="254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zh-CN" altLang="en-US" sz="36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7" name="直接箭头连接符 6"/>
            <p:cNvCxnSpPr/>
            <p:nvPr/>
          </p:nvCxnSpPr>
          <p:spPr>
            <a:xfrm>
              <a:off x="1857828" y="4858884"/>
              <a:ext cx="2791733" cy="0"/>
            </a:xfrm>
            <a:prstGeom prst="straightConnector1">
              <a:avLst/>
            </a:prstGeom>
            <a:ln w="222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 flipV="1">
              <a:off x="1857828" y="2191304"/>
              <a:ext cx="0" cy="2656468"/>
            </a:xfrm>
            <a:prstGeom prst="straightConnector1">
              <a:avLst/>
            </a:prstGeom>
            <a:ln w="222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>
              <a:off x="2562225" y="4252686"/>
              <a:ext cx="1690460" cy="0"/>
            </a:xfrm>
            <a:prstGeom prst="straightConnector1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/>
            <p:cNvSpPr txBox="1"/>
            <p:nvPr/>
          </p:nvSpPr>
          <p:spPr>
            <a:xfrm>
              <a:off x="999030" y="486682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单体系统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055256" y="4866821"/>
              <a:ext cx="1736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轴，水平复制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322196" y="2343335"/>
              <a:ext cx="461665" cy="164404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Y</a:t>
              </a:r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轴，功能拆分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 rot="18702734">
              <a:off x="3860359" y="3905296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Z</a:t>
              </a:r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轴，数据分区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156914" y="203365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无限扩展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9106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单体架构和微服务架构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5514114" y="1385330"/>
            <a:ext cx="6372554" cy="4387007"/>
            <a:chOff x="5514114" y="1385330"/>
            <a:chExt cx="6372554" cy="4387007"/>
          </a:xfrm>
        </p:grpSpPr>
        <p:sp>
          <p:nvSpPr>
            <p:cNvPr id="112" name="矩形 111"/>
            <p:cNvSpPr/>
            <p:nvPr/>
          </p:nvSpPr>
          <p:spPr>
            <a:xfrm>
              <a:off x="7421432" y="2196203"/>
              <a:ext cx="1092200" cy="660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负载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均衡</a:t>
              </a:r>
            </a:p>
          </p:txBody>
        </p:sp>
        <p:cxnSp>
          <p:nvCxnSpPr>
            <p:cNvPr id="36" name="直接箭头连接符 35"/>
            <p:cNvCxnSpPr>
              <a:stCxn id="3" idx="2"/>
              <a:endCxn id="112" idx="0"/>
            </p:cNvCxnSpPr>
            <p:nvPr/>
          </p:nvCxnSpPr>
          <p:spPr>
            <a:xfrm flipH="1">
              <a:off x="7967532" y="1937238"/>
              <a:ext cx="881260" cy="258965"/>
            </a:xfrm>
            <a:prstGeom prst="straightConnector1">
              <a:avLst/>
            </a:prstGeom>
            <a:ln w="22225">
              <a:solidFill>
                <a:srgbClr val="002060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矩形 148"/>
            <p:cNvSpPr/>
            <p:nvPr/>
          </p:nvSpPr>
          <p:spPr>
            <a:xfrm>
              <a:off x="10566623" y="3215251"/>
              <a:ext cx="1316933" cy="2557086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>
              <a:off x="10546881" y="3215251"/>
              <a:ext cx="1336675" cy="2139757"/>
            </a:xfrm>
            <a:prstGeom prst="rect">
              <a:avLst/>
            </a:prstGeom>
            <a:solidFill>
              <a:schemeClr val="accent1">
                <a:alpha val="19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2" name="文本框 151"/>
            <p:cNvSpPr txBox="1"/>
            <p:nvPr/>
          </p:nvSpPr>
          <p:spPr>
            <a:xfrm>
              <a:off x="10560375" y="5420434"/>
              <a:ext cx="13262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模型</a:t>
              </a:r>
              <a:r>
                <a:rPr lang="zh-CN" altLang="en-US" sz="16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对比</a:t>
              </a:r>
              <a:r>
                <a:rPr lang="zh-CN" altLang="en-US" sz="1600" b="1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层</a:t>
              </a:r>
              <a:endParaRPr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7" name="矩形 146"/>
            <p:cNvSpPr/>
            <p:nvPr/>
          </p:nvSpPr>
          <p:spPr>
            <a:xfrm>
              <a:off x="5524496" y="3215251"/>
              <a:ext cx="3367287" cy="2557086"/>
            </a:xfrm>
            <a:prstGeom prst="rect">
              <a:avLst/>
            </a:prstGeom>
            <a:solidFill>
              <a:schemeClr val="accent1">
                <a:alpha val="17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5" name="矩形 114"/>
            <p:cNvSpPr/>
            <p:nvPr/>
          </p:nvSpPr>
          <p:spPr>
            <a:xfrm>
              <a:off x="5514114" y="3215253"/>
              <a:ext cx="1336675" cy="2139755"/>
            </a:xfrm>
            <a:prstGeom prst="rect">
              <a:avLst/>
            </a:prstGeom>
            <a:solidFill>
              <a:schemeClr val="accent1">
                <a:alpha val="19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8" name="矩形 147"/>
            <p:cNvSpPr/>
            <p:nvPr/>
          </p:nvSpPr>
          <p:spPr>
            <a:xfrm>
              <a:off x="9018784" y="3215251"/>
              <a:ext cx="1331941" cy="2557086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9022355" y="3215253"/>
              <a:ext cx="1336675" cy="2139755"/>
            </a:xfrm>
            <a:prstGeom prst="rect">
              <a:avLst/>
            </a:prstGeom>
            <a:solidFill>
              <a:schemeClr val="accent1">
                <a:alpha val="19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8302692" y="1385330"/>
              <a:ext cx="1092200" cy="551908"/>
            </a:xfrm>
            <a:prstGeom prst="rect">
              <a:avLst/>
            </a:prstGeom>
            <a:solidFill>
              <a:srgbClr val="E2D0F0"/>
            </a:solidFill>
            <a:ln>
              <a:solidFill>
                <a:srgbClr val="7030A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客户端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9143005" y="3619234"/>
              <a:ext cx="1092200" cy="6604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数据</a:t>
              </a:r>
              <a:endPara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服务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10669119" y="3619234"/>
              <a:ext cx="1092200" cy="6604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对比</a:t>
              </a:r>
              <a:endPara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服务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9143005" y="4694608"/>
              <a:ext cx="1092200" cy="6604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MongoDB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0669119" y="4694608"/>
              <a:ext cx="1092200" cy="6604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MongoDB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9143005" y="2196203"/>
              <a:ext cx="1092200" cy="660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负载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均衡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10669119" y="2196203"/>
              <a:ext cx="1092200" cy="660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负载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均衡</a:t>
              </a:r>
            </a:p>
          </p:txBody>
        </p:sp>
        <p:cxnSp>
          <p:nvCxnSpPr>
            <p:cNvPr id="38" name="直接箭头连接符 37"/>
            <p:cNvCxnSpPr>
              <a:stCxn id="3" idx="2"/>
              <a:endCxn id="31" idx="0"/>
            </p:cNvCxnSpPr>
            <p:nvPr/>
          </p:nvCxnSpPr>
          <p:spPr>
            <a:xfrm>
              <a:off x="8848792" y="1937238"/>
              <a:ext cx="840313" cy="258965"/>
            </a:xfrm>
            <a:prstGeom prst="straightConnector1">
              <a:avLst/>
            </a:prstGeom>
            <a:ln w="22225">
              <a:solidFill>
                <a:srgbClr val="002060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>
              <a:stCxn id="3" idx="2"/>
              <a:endCxn id="32" idx="0"/>
            </p:cNvCxnSpPr>
            <p:nvPr/>
          </p:nvCxnSpPr>
          <p:spPr>
            <a:xfrm>
              <a:off x="8848792" y="1937238"/>
              <a:ext cx="2366427" cy="258965"/>
            </a:xfrm>
            <a:prstGeom prst="straightConnector1">
              <a:avLst/>
            </a:prstGeom>
            <a:ln w="22225">
              <a:solidFill>
                <a:srgbClr val="002060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>
              <a:stCxn id="31" idx="2"/>
            </p:cNvCxnSpPr>
            <p:nvPr/>
          </p:nvCxnSpPr>
          <p:spPr>
            <a:xfrm>
              <a:off x="9689105" y="2856603"/>
              <a:ext cx="0" cy="386502"/>
            </a:xfrm>
            <a:prstGeom prst="straightConnector1">
              <a:avLst/>
            </a:prstGeom>
            <a:ln w="22225">
              <a:solidFill>
                <a:srgbClr val="002060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>
              <a:stCxn id="32" idx="2"/>
            </p:cNvCxnSpPr>
            <p:nvPr/>
          </p:nvCxnSpPr>
          <p:spPr>
            <a:xfrm>
              <a:off x="11215219" y="2856603"/>
              <a:ext cx="0" cy="358648"/>
            </a:xfrm>
            <a:prstGeom prst="straightConnector1">
              <a:avLst/>
            </a:prstGeom>
            <a:ln w="22225">
              <a:solidFill>
                <a:srgbClr val="002060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文本框 105"/>
            <p:cNvSpPr txBox="1"/>
            <p:nvPr/>
          </p:nvSpPr>
          <p:spPr>
            <a:xfrm>
              <a:off x="9022355" y="3243105"/>
              <a:ext cx="9048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节点</a:t>
              </a:r>
              <a:r>
                <a:rPr lang="en-US" altLang="zh-CN" sz="1600" b="1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" name="矩形 107"/>
            <p:cNvSpPr/>
            <p:nvPr/>
          </p:nvSpPr>
          <p:spPr>
            <a:xfrm>
              <a:off x="7073834" y="3215253"/>
              <a:ext cx="1807632" cy="2139755"/>
            </a:xfrm>
            <a:prstGeom prst="rect">
              <a:avLst/>
            </a:prstGeom>
            <a:solidFill>
              <a:schemeClr val="accent1">
                <a:alpha val="19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" name="矩形 108"/>
            <p:cNvSpPr/>
            <p:nvPr/>
          </p:nvSpPr>
          <p:spPr>
            <a:xfrm>
              <a:off x="7173840" y="3619234"/>
              <a:ext cx="783375" cy="6604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Biome-BGC</a:t>
              </a:r>
            </a:p>
            <a:p>
              <a:pPr algn="ctr"/>
              <a:r>
                <a:rPr lang="zh-CN" altLang="en-US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服务</a:t>
              </a:r>
              <a:endPara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" name="矩形 109"/>
            <p:cNvSpPr/>
            <p:nvPr/>
          </p:nvSpPr>
          <p:spPr>
            <a:xfrm>
              <a:off x="7434132" y="4694608"/>
              <a:ext cx="1092200" cy="6604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MongoDB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13" name="直接箭头连接符 112"/>
            <p:cNvCxnSpPr>
              <a:stCxn id="112" idx="2"/>
              <a:endCxn id="108" idx="0"/>
            </p:cNvCxnSpPr>
            <p:nvPr/>
          </p:nvCxnSpPr>
          <p:spPr>
            <a:xfrm>
              <a:off x="7967532" y="2856603"/>
              <a:ext cx="10118" cy="358650"/>
            </a:xfrm>
            <a:prstGeom prst="straightConnector1">
              <a:avLst/>
            </a:prstGeom>
            <a:ln w="22225">
              <a:solidFill>
                <a:srgbClr val="002060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文本框 113"/>
            <p:cNvSpPr txBox="1"/>
            <p:nvPr/>
          </p:nvSpPr>
          <p:spPr>
            <a:xfrm>
              <a:off x="7074066" y="3243105"/>
              <a:ext cx="9048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节点</a:t>
              </a:r>
              <a:r>
                <a:rPr lang="en-US" altLang="zh-CN" sz="16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6" name="矩形 115"/>
            <p:cNvSpPr/>
            <p:nvPr/>
          </p:nvSpPr>
          <p:spPr>
            <a:xfrm>
              <a:off x="5634764" y="3619234"/>
              <a:ext cx="1092200" cy="6604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IBIS</a:t>
              </a:r>
            </a:p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服务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7" name="矩形 116"/>
            <p:cNvSpPr/>
            <p:nvPr/>
          </p:nvSpPr>
          <p:spPr>
            <a:xfrm>
              <a:off x="5634764" y="4694608"/>
              <a:ext cx="1092200" cy="6604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MongoDB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9" name="矩形 118"/>
            <p:cNvSpPr/>
            <p:nvPr/>
          </p:nvSpPr>
          <p:spPr>
            <a:xfrm>
              <a:off x="5634764" y="2196203"/>
              <a:ext cx="1092200" cy="660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负载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均衡</a:t>
              </a:r>
            </a:p>
          </p:txBody>
        </p:sp>
        <p:cxnSp>
          <p:nvCxnSpPr>
            <p:cNvPr id="120" name="直接箭头连接符 119"/>
            <p:cNvCxnSpPr>
              <a:stCxn id="119" idx="2"/>
            </p:cNvCxnSpPr>
            <p:nvPr/>
          </p:nvCxnSpPr>
          <p:spPr>
            <a:xfrm>
              <a:off x="6180864" y="2856603"/>
              <a:ext cx="0" cy="386502"/>
            </a:xfrm>
            <a:prstGeom prst="straightConnector1">
              <a:avLst/>
            </a:prstGeom>
            <a:ln w="22225">
              <a:solidFill>
                <a:srgbClr val="002060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文本框 120"/>
            <p:cNvSpPr txBox="1"/>
            <p:nvPr/>
          </p:nvSpPr>
          <p:spPr>
            <a:xfrm>
              <a:off x="5514114" y="3215251"/>
              <a:ext cx="9048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节点</a:t>
              </a:r>
              <a:r>
                <a:rPr lang="en-US" altLang="zh-CN" sz="1600" b="1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3" name="文本框 122"/>
            <p:cNvSpPr txBox="1"/>
            <p:nvPr/>
          </p:nvSpPr>
          <p:spPr>
            <a:xfrm>
              <a:off x="10545030" y="3243105"/>
              <a:ext cx="9048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节点</a:t>
              </a:r>
              <a:r>
                <a:rPr lang="en-US" altLang="zh-CN" sz="16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26" name="直接箭头连接符 125"/>
            <p:cNvCxnSpPr>
              <a:stCxn id="3" idx="2"/>
              <a:endCxn id="119" idx="0"/>
            </p:cNvCxnSpPr>
            <p:nvPr/>
          </p:nvCxnSpPr>
          <p:spPr>
            <a:xfrm flipH="1">
              <a:off x="6180864" y="1937238"/>
              <a:ext cx="2667928" cy="258965"/>
            </a:xfrm>
            <a:prstGeom prst="straightConnector1">
              <a:avLst/>
            </a:prstGeom>
            <a:ln w="22225">
              <a:solidFill>
                <a:srgbClr val="002060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文本框 149"/>
            <p:cNvSpPr txBox="1"/>
            <p:nvPr/>
          </p:nvSpPr>
          <p:spPr>
            <a:xfrm>
              <a:off x="5524496" y="5423398"/>
              <a:ext cx="33569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模型计算层</a:t>
              </a:r>
              <a:endParaRPr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1" name="文本框 150"/>
            <p:cNvSpPr txBox="1"/>
            <p:nvPr/>
          </p:nvSpPr>
          <p:spPr>
            <a:xfrm>
              <a:off x="9010479" y="5420434"/>
              <a:ext cx="13262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数据</a:t>
              </a:r>
              <a:r>
                <a:rPr lang="zh-CN" altLang="en-US" sz="16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管理</a:t>
              </a:r>
              <a:r>
                <a:rPr lang="zh-CN" altLang="en-US" sz="1600" b="1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层</a:t>
              </a:r>
              <a:endParaRPr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67" name="直接箭头连接符 166"/>
            <p:cNvCxnSpPr>
              <a:stCxn id="116" idx="2"/>
              <a:endCxn id="117" idx="0"/>
            </p:cNvCxnSpPr>
            <p:nvPr/>
          </p:nvCxnSpPr>
          <p:spPr>
            <a:xfrm>
              <a:off x="6180864" y="4279634"/>
              <a:ext cx="0" cy="414974"/>
            </a:xfrm>
            <a:prstGeom prst="straightConnector1">
              <a:avLst/>
            </a:prstGeom>
            <a:ln w="22225">
              <a:solidFill>
                <a:srgbClr val="00206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箭头连接符 170"/>
            <p:cNvCxnSpPr>
              <a:stCxn id="6" idx="2"/>
              <a:endCxn id="13" idx="0"/>
            </p:cNvCxnSpPr>
            <p:nvPr/>
          </p:nvCxnSpPr>
          <p:spPr>
            <a:xfrm>
              <a:off x="9689105" y="4279634"/>
              <a:ext cx="0" cy="414974"/>
            </a:xfrm>
            <a:prstGeom prst="straightConnector1">
              <a:avLst/>
            </a:prstGeom>
            <a:ln w="22225">
              <a:solidFill>
                <a:srgbClr val="00206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箭头连接符 172"/>
            <p:cNvCxnSpPr>
              <a:stCxn id="7" idx="2"/>
              <a:endCxn id="14" idx="0"/>
            </p:cNvCxnSpPr>
            <p:nvPr/>
          </p:nvCxnSpPr>
          <p:spPr>
            <a:xfrm>
              <a:off x="11215219" y="4279634"/>
              <a:ext cx="0" cy="414974"/>
            </a:xfrm>
            <a:prstGeom prst="straightConnector1">
              <a:avLst/>
            </a:prstGeom>
            <a:ln w="22225">
              <a:solidFill>
                <a:srgbClr val="00206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矩形 185"/>
            <p:cNvSpPr/>
            <p:nvPr/>
          </p:nvSpPr>
          <p:spPr>
            <a:xfrm>
              <a:off x="8016474" y="3619234"/>
              <a:ext cx="783375" cy="6604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LPJ</a:t>
              </a:r>
              <a:r>
                <a:rPr lang="zh-CN" altLang="en-US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服务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89" name="肘形连接符 188"/>
            <p:cNvCxnSpPr>
              <a:stCxn id="109" idx="2"/>
              <a:endCxn id="110" idx="0"/>
            </p:cNvCxnSpPr>
            <p:nvPr/>
          </p:nvCxnSpPr>
          <p:spPr>
            <a:xfrm rot="16200000" flipH="1">
              <a:off x="7565393" y="4279769"/>
              <a:ext cx="414974" cy="414704"/>
            </a:xfrm>
            <a:prstGeom prst="bentConnector3">
              <a:avLst/>
            </a:prstGeom>
            <a:ln w="22225">
              <a:solidFill>
                <a:srgbClr val="00206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肘形连接符 190"/>
            <p:cNvCxnSpPr>
              <a:stCxn id="186" idx="2"/>
              <a:endCxn id="110" idx="0"/>
            </p:cNvCxnSpPr>
            <p:nvPr/>
          </p:nvCxnSpPr>
          <p:spPr>
            <a:xfrm rot="5400000">
              <a:off x="7986710" y="4273156"/>
              <a:ext cx="414974" cy="427930"/>
            </a:xfrm>
            <a:prstGeom prst="bentConnector3">
              <a:avLst/>
            </a:prstGeom>
            <a:ln w="22225">
              <a:solidFill>
                <a:srgbClr val="00206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/>
          <p:cNvGrpSpPr/>
          <p:nvPr/>
        </p:nvGrpSpPr>
        <p:grpSpPr>
          <a:xfrm>
            <a:off x="891384" y="1360301"/>
            <a:ext cx="4228566" cy="4595385"/>
            <a:chOff x="891384" y="1360301"/>
            <a:chExt cx="4228566" cy="4595385"/>
          </a:xfrm>
        </p:grpSpPr>
        <p:sp>
          <p:nvSpPr>
            <p:cNvPr id="76" name="矩形 75"/>
            <p:cNvSpPr/>
            <p:nvPr/>
          </p:nvSpPr>
          <p:spPr>
            <a:xfrm>
              <a:off x="891384" y="3619234"/>
              <a:ext cx="4228566" cy="2336452"/>
            </a:xfrm>
            <a:prstGeom prst="rect">
              <a:avLst/>
            </a:prstGeom>
            <a:solidFill>
              <a:schemeClr val="accent1">
                <a:alpha val="19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2459567" y="1360301"/>
              <a:ext cx="1092200" cy="551908"/>
            </a:xfrm>
            <a:prstGeom prst="rect">
              <a:avLst/>
            </a:prstGeom>
            <a:solidFill>
              <a:srgbClr val="E2D0F0"/>
            </a:solidFill>
            <a:ln>
              <a:solidFill>
                <a:srgbClr val="7030A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客户端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2459567" y="2420938"/>
              <a:ext cx="1092200" cy="660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负载</a:t>
              </a:r>
              <a:endPara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均衡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2649478" y="4228298"/>
              <a:ext cx="1092200" cy="6604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数据</a:t>
              </a:r>
              <a:endPara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服务</a:t>
              </a:r>
            </a:p>
          </p:txBody>
        </p:sp>
        <p:sp>
          <p:nvSpPr>
            <p:cNvPr id="62" name="矩形 61"/>
            <p:cNvSpPr/>
            <p:nvPr/>
          </p:nvSpPr>
          <p:spPr>
            <a:xfrm>
              <a:off x="3849627" y="4202898"/>
              <a:ext cx="1092200" cy="6604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对比</a:t>
              </a:r>
              <a:endPara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服务</a:t>
              </a:r>
            </a:p>
          </p:txBody>
        </p:sp>
        <p:sp>
          <p:nvSpPr>
            <p:cNvPr id="66" name="矩形 65"/>
            <p:cNvSpPr/>
            <p:nvPr/>
          </p:nvSpPr>
          <p:spPr>
            <a:xfrm>
              <a:off x="1546859" y="4420724"/>
              <a:ext cx="614265" cy="53782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模型</a:t>
              </a:r>
              <a:endPara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服务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1864651" y="3988625"/>
              <a:ext cx="3524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2647159" y="5295285"/>
              <a:ext cx="1092200" cy="6604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MongoDB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73" name="直接箭头连接符 72"/>
            <p:cNvCxnSpPr>
              <a:stCxn id="54" idx="2"/>
              <a:endCxn id="57" idx="0"/>
            </p:cNvCxnSpPr>
            <p:nvPr/>
          </p:nvCxnSpPr>
          <p:spPr>
            <a:xfrm>
              <a:off x="3005667" y="1912209"/>
              <a:ext cx="0" cy="508729"/>
            </a:xfrm>
            <a:prstGeom prst="straightConnector1">
              <a:avLst/>
            </a:prstGeom>
            <a:ln w="22225">
              <a:solidFill>
                <a:srgbClr val="002060"/>
              </a:solidFill>
              <a:headEnd type="triangl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箭头连接符 77"/>
            <p:cNvCxnSpPr>
              <a:stCxn id="57" idx="2"/>
              <a:endCxn id="76" idx="0"/>
            </p:cNvCxnSpPr>
            <p:nvPr/>
          </p:nvCxnSpPr>
          <p:spPr>
            <a:xfrm>
              <a:off x="3005667" y="3081338"/>
              <a:ext cx="0" cy="537896"/>
            </a:xfrm>
            <a:prstGeom prst="straightConnector1">
              <a:avLst/>
            </a:prstGeom>
            <a:ln w="22225">
              <a:solidFill>
                <a:srgbClr val="002060"/>
              </a:solidFill>
              <a:headEnd type="triangl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文本框 123"/>
            <p:cNvSpPr txBox="1"/>
            <p:nvPr/>
          </p:nvSpPr>
          <p:spPr>
            <a:xfrm>
              <a:off x="4215075" y="3805021"/>
              <a:ext cx="9048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节点</a:t>
              </a:r>
              <a:r>
                <a:rPr lang="en-US" altLang="zh-CN" sz="1600" b="1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2" name="矩形 131"/>
            <p:cNvSpPr/>
            <p:nvPr/>
          </p:nvSpPr>
          <p:spPr>
            <a:xfrm>
              <a:off x="1245981" y="3871152"/>
              <a:ext cx="646798" cy="55247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模型</a:t>
              </a:r>
              <a:endPara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服务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1" name="矩形 130"/>
            <p:cNvSpPr/>
            <p:nvPr/>
          </p:nvSpPr>
          <p:spPr>
            <a:xfrm>
              <a:off x="1824808" y="3835231"/>
              <a:ext cx="614071" cy="59534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模型</a:t>
              </a:r>
              <a:endPara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服务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93" name="肘形连接符 192"/>
            <p:cNvCxnSpPr>
              <a:stCxn id="66" idx="2"/>
              <a:endCxn id="71" idx="0"/>
            </p:cNvCxnSpPr>
            <p:nvPr/>
          </p:nvCxnSpPr>
          <p:spPr>
            <a:xfrm rot="16200000" flipH="1">
              <a:off x="2355256" y="4457282"/>
              <a:ext cx="336738" cy="1339267"/>
            </a:xfrm>
            <a:prstGeom prst="bentConnector3">
              <a:avLst>
                <a:gd name="adj1" fmla="val 50000"/>
              </a:avLst>
            </a:prstGeom>
            <a:ln w="22225">
              <a:solidFill>
                <a:srgbClr val="00206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肘形连接符 194"/>
            <p:cNvCxnSpPr>
              <a:stCxn id="61" idx="2"/>
              <a:endCxn id="71" idx="0"/>
            </p:cNvCxnSpPr>
            <p:nvPr/>
          </p:nvCxnSpPr>
          <p:spPr>
            <a:xfrm rot="5400000">
              <a:off x="2991126" y="5090832"/>
              <a:ext cx="406587" cy="2319"/>
            </a:xfrm>
            <a:prstGeom prst="bentConnector3">
              <a:avLst/>
            </a:prstGeom>
            <a:ln w="22225">
              <a:solidFill>
                <a:srgbClr val="00206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肘形连接符 196"/>
            <p:cNvCxnSpPr>
              <a:stCxn id="62" idx="2"/>
              <a:endCxn id="71" idx="0"/>
            </p:cNvCxnSpPr>
            <p:nvPr/>
          </p:nvCxnSpPr>
          <p:spPr>
            <a:xfrm rot="5400000">
              <a:off x="3578500" y="4478057"/>
              <a:ext cx="431987" cy="1202468"/>
            </a:xfrm>
            <a:prstGeom prst="bentConnector3">
              <a:avLst>
                <a:gd name="adj1" fmla="val 60080"/>
              </a:avLst>
            </a:prstGeom>
            <a:ln w="22225">
              <a:solidFill>
                <a:srgbClr val="00206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148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服务注册与发现</a:t>
            </a:r>
            <a:endParaRPr lang="zh-CN" altLang="en-US" dirty="0"/>
          </a:p>
        </p:txBody>
      </p:sp>
      <p:grpSp>
        <p:nvGrpSpPr>
          <p:cNvPr id="62" name="组合 61"/>
          <p:cNvGrpSpPr/>
          <p:nvPr/>
        </p:nvGrpSpPr>
        <p:grpSpPr>
          <a:xfrm>
            <a:off x="2007207" y="1918379"/>
            <a:ext cx="7139620" cy="2866310"/>
            <a:chOff x="1396168" y="2428193"/>
            <a:chExt cx="7139620" cy="2866310"/>
          </a:xfrm>
        </p:grpSpPr>
        <p:sp>
          <p:nvSpPr>
            <p:cNvPr id="9" name="矩形 8"/>
            <p:cNvSpPr/>
            <p:nvPr/>
          </p:nvSpPr>
          <p:spPr>
            <a:xfrm>
              <a:off x="3912988" y="3429573"/>
              <a:ext cx="2132212" cy="1435559"/>
            </a:xfrm>
            <a:prstGeom prst="rect">
              <a:avLst/>
            </a:prstGeom>
            <a:solidFill>
              <a:schemeClr val="accent1">
                <a:alpha val="19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1396168" y="2428193"/>
              <a:ext cx="1638300" cy="2412999"/>
              <a:chOff x="1739900" y="2806700"/>
              <a:chExt cx="1638300" cy="2412999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1739900" y="2806700"/>
                <a:ext cx="1638300" cy="2412999"/>
                <a:chOff x="1739900" y="2806700"/>
                <a:chExt cx="1638300" cy="2412999"/>
              </a:xfrm>
            </p:grpSpPr>
            <p:sp>
              <p:nvSpPr>
                <p:cNvPr id="3" name="矩形 2"/>
                <p:cNvSpPr/>
                <p:nvPr/>
              </p:nvSpPr>
              <p:spPr>
                <a:xfrm>
                  <a:off x="1739900" y="2806700"/>
                  <a:ext cx="1638300" cy="2412999"/>
                </a:xfrm>
                <a:prstGeom prst="rect">
                  <a:avLst/>
                </a:prstGeom>
                <a:solidFill>
                  <a:schemeClr val="accent1">
                    <a:alpha val="19000"/>
                  </a:schemeClr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" name="矩形 3"/>
                <p:cNvSpPr/>
                <p:nvPr/>
              </p:nvSpPr>
              <p:spPr>
                <a:xfrm>
                  <a:off x="2039738" y="3276599"/>
                  <a:ext cx="1092200" cy="531481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服务</a:t>
                  </a:r>
                  <a:endParaRPr lang="zh-CN" altLang="en-US" sz="1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039738" y="4645707"/>
                  <a:ext cx="1092200" cy="42658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数据库</a:t>
                  </a:r>
                  <a:endParaRPr lang="zh-CN" altLang="en-US" sz="1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cxnSp>
              <p:nvCxnSpPr>
                <p:cNvPr id="6" name="直接箭头连接符 5"/>
                <p:cNvCxnSpPr>
                  <a:stCxn id="4" idx="2"/>
                  <a:endCxn id="5" idx="0"/>
                </p:cNvCxnSpPr>
                <p:nvPr/>
              </p:nvCxnSpPr>
              <p:spPr>
                <a:xfrm>
                  <a:off x="2585838" y="3808080"/>
                  <a:ext cx="0" cy="837627"/>
                </a:xfrm>
                <a:prstGeom prst="straightConnector1">
                  <a:avLst/>
                </a:prstGeom>
                <a:ln w="22225">
                  <a:solidFill>
                    <a:srgbClr val="00206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文本框 11"/>
              <p:cNvSpPr txBox="1"/>
              <p:nvPr/>
            </p:nvSpPr>
            <p:spPr>
              <a:xfrm>
                <a:off x="2527066" y="3808080"/>
                <a:ext cx="400110" cy="1155466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zh-CN" altLang="en-US" sz="1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服务</a:t>
                </a:r>
                <a:r>
                  <a:rPr lang="zh-CN" altLang="en-US" sz="14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注册</a:t>
                </a:r>
                <a:endParaRPr lang="zh-CN" altLang="en-US" sz="1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1739900" y="2806700"/>
                <a:ext cx="1638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模型计算节点</a:t>
                </a:r>
                <a:endParaRPr lang="zh-CN" altLang="en-US" sz="1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3912988" y="3471599"/>
              <a:ext cx="21322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中心</a:t>
              </a:r>
              <a:r>
                <a:rPr lang="zh-CN" altLang="en-US" sz="14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服务节点</a:t>
              </a:r>
              <a:endParaRPr lang="en-US" altLang="zh-CN" sz="1400" dirty="0" smtClean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751093" y="4119553"/>
              <a:ext cx="1092200" cy="6604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数据库</a:t>
              </a:r>
            </a:p>
          </p:txBody>
        </p:sp>
        <p:cxnSp>
          <p:nvCxnSpPr>
            <p:cNvPr id="18" name="直接箭头连接符 17"/>
            <p:cNvCxnSpPr>
              <a:endCxn id="9" idx="1"/>
            </p:cNvCxnSpPr>
            <p:nvPr/>
          </p:nvCxnSpPr>
          <p:spPr>
            <a:xfrm>
              <a:off x="3034468" y="4147353"/>
              <a:ext cx="878520" cy="0"/>
            </a:xfrm>
            <a:prstGeom prst="straightConnector1">
              <a:avLst/>
            </a:prstGeom>
            <a:ln w="254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>
              <a:off x="1513304" y="4986726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服务提供者</a:t>
              </a:r>
              <a:endPara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309680" y="4986726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服务消费者</a:t>
              </a:r>
              <a:endPara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2128" y="4240384"/>
              <a:ext cx="426580" cy="426580"/>
            </a:xfrm>
            <a:prstGeom prst="rect">
              <a:avLst/>
            </a:prstGeom>
          </p:spPr>
        </p:pic>
        <p:grpSp>
          <p:nvGrpSpPr>
            <p:cNvPr id="31" name="组合 30"/>
            <p:cNvGrpSpPr/>
            <p:nvPr/>
          </p:nvGrpSpPr>
          <p:grpSpPr>
            <a:xfrm>
              <a:off x="6897488" y="2428193"/>
              <a:ext cx="1638300" cy="2412999"/>
              <a:chOff x="1739900" y="2806700"/>
              <a:chExt cx="1638300" cy="2412999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1739900" y="2806700"/>
                <a:ext cx="1638300" cy="2412999"/>
                <a:chOff x="1739900" y="2806700"/>
                <a:chExt cx="1638300" cy="2412999"/>
              </a:xfrm>
            </p:grpSpPr>
            <p:sp>
              <p:nvSpPr>
                <p:cNvPr id="35" name="矩形 34"/>
                <p:cNvSpPr/>
                <p:nvPr/>
              </p:nvSpPr>
              <p:spPr>
                <a:xfrm>
                  <a:off x="1739900" y="2806700"/>
                  <a:ext cx="1638300" cy="2412999"/>
                </a:xfrm>
                <a:prstGeom prst="rect">
                  <a:avLst/>
                </a:prstGeom>
                <a:solidFill>
                  <a:schemeClr val="accent1">
                    <a:alpha val="19000"/>
                  </a:schemeClr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" name="矩形 35"/>
                <p:cNvSpPr/>
                <p:nvPr/>
              </p:nvSpPr>
              <p:spPr>
                <a:xfrm>
                  <a:off x="2039738" y="3276599"/>
                  <a:ext cx="1092200" cy="531481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服务</a:t>
                  </a:r>
                  <a:endParaRPr lang="zh-CN" altLang="en-US" sz="1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" name="矩形 36"/>
                <p:cNvSpPr/>
                <p:nvPr/>
              </p:nvSpPr>
              <p:spPr>
                <a:xfrm>
                  <a:off x="2039738" y="4645707"/>
                  <a:ext cx="1092200" cy="42658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数据库</a:t>
                  </a:r>
                  <a:endParaRPr lang="zh-CN" altLang="en-US" sz="1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cxnSp>
              <p:nvCxnSpPr>
                <p:cNvPr id="38" name="直接箭头连接符 37"/>
                <p:cNvCxnSpPr>
                  <a:stCxn id="36" idx="2"/>
                  <a:endCxn id="37" idx="0"/>
                </p:cNvCxnSpPr>
                <p:nvPr/>
              </p:nvCxnSpPr>
              <p:spPr>
                <a:xfrm>
                  <a:off x="2585838" y="3808080"/>
                  <a:ext cx="0" cy="837627"/>
                </a:xfrm>
                <a:prstGeom prst="straightConnector1">
                  <a:avLst/>
                </a:prstGeom>
                <a:ln w="22225">
                  <a:solidFill>
                    <a:srgbClr val="00206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文本框 32"/>
              <p:cNvSpPr txBox="1"/>
              <p:nvPr/>
            </p:nvSpPr>
            <p:spPr>
              <a:xfrm>
                <a:off x="2585838" y="3839288"/>
                <a:ext cx="400110" cy="810478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zh-CN" altLang="en-US" sz="1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服务</a:t>
                </a:r>
                <a:r>
                  <a:rPr lang="zh-CN" altLang="en-US" sz="14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注册</a:t>
                </a:r>
                <a:endParaRPr lang="zh-CN" altLang="en-US" sz="1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1739900" y="2806700"/>
                <a:ext cx="1638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数据</a:t>
                </a:r>
                <a:r>
                  <a:rPr lang="zh-CN" altLang="en-US" sz="14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节点</a:t>
                </a:r>
                <a:endParaRPr lang="zh-CN" altLang="en-US" sz="1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9" name="文本框 38"/>
            <p:cNvSpPr txBox="1"/>
            <p:nvPr/>
          </p:nvSpPr>
          <p:spPr>
            <a:xfrm>
              <a:off x="7014624" y="4986726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服务提供者</a:t>
              </a:r>
              <a:endPara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3024544" y="3821401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节点注册</a:t>
              </a:r>
              <a:endPara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6008209" y="3821401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节点注册</a:t>
              </a:r>
              <a:endPara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43" name="直接箭头连接符 42"/>
            <p:cNvCxnSpPr>
              <a:endCxn id="9" idx="3"/>
            </p:cNvCxnSpPr>
            <p:nvPr/>
          </p:nvCxnSpPr>
          <p:spPr>
            <a:xfrm flipH="1">
              <a:off x="6045200" y="4147353"/>
              <a:ext cx="852288" cy="0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矩形 51"/>
            <p:cNvSpPr/>
            <p:nvPr/>
          </p:nvSpPr>
          <p:spPr>
            <a:xfrm>
              <a:off x="3912988" y="2428193"/>
              <a:ext cx="2132212" cy="46989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客户端</a:t>
              </a:r>
            </a:p>
          </p:txBody>
        </p:sp>
        <p:sp>
          <p:nvSpPr>
            <p:cNvPr id="53" name="下箭头 52"/>
            <p:cNvSpPr/>
            <p:nvPr/>
          </p:nvSpPr>
          <p:spPr>
            <a:xfrm>
              <a:off x="4852094" y="3043182"/>
              <a:ext cx="254000" cy="2413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5098979" y="2976705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服务发现</a:t>
              </a:r>
              <a:endPara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3024544" y="4191217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节点</a:t>
              </a:r>
              <a:r>
                <a:rPr lang="zh-CN" altLang="en-US" sz="1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注销</a:t>
              </a: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6008209" y="4172713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节点注销</a:t>
              </a:r>
              <a:endPara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3120667" y="3544402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第二级</a:t>
              </a:r>
              <a:endParaRPr lang="zh-CN" altLang="en-US" sz="14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6095491" y="3544402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第二级</a:t>
              </a:r>
              <a:endParaRPr lang="zh-CN" altLang="en-US" sz="14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2432451" y="3480513"/>
              <a:ext cx="400110" cy="87696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400" b="1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第一级</a:t>
              </a:r>
              <a:endParaRPr lang="zh-CN" altLang="en-US" sz="14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8004462" y="3484952"/>
              <a:ext cx="400110" cy="87696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400" b="1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第一级</a:t>
              </a:r>
              <a:endParaRPr lang="zh-CN" altLang="en-US" sz="14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053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API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网关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16133" y="1656770"/>
            <a:ext cx="4611898" cy="4176041"/>
            <a:chOff x="2691611" y="1257716"/>
            <a:chExt cx="4611898" cy="4176041"/>
          </a:xfrm>
        </p:grpSpPr>
        <p:sp>
          <p:nvSpPr>
            <p:cNvPr id="14" name="矩形 13"/>
            <p:cNvSpPr/>
            <p:nvPr/>
          </p:nvSpPr>
          <p:spPr>
            <a:xfrm>
              <a:off x="4687180" y="1257716"/>
              <a:ext cx="872356" cy="477790"/>
            </a:xfrm>
            <a:prstGeom prst="rect">
              <a:avLst/>
            </a:prstGeom>
            <a:solidFill>
              <a:srgbClr val="DAC2EC"/>
            </a:solidFill>
            <a:ln>
              <a:solidFill>
                <a:srgbClr val="7030A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客户端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4123286" y="2513316"/>
              <a:ext cx="20334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API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网关</a:t>
              </a:r>
              <a:endPara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87" name="组合 86"/>
            <p:cNvGrpSpPr/>
            <p:nvPr/>
          </p:nvGrpSpPr>
          <p:grpSpPr>
            <a:xfrm>
              <a:off x="2691611" y="2628314"/>
              <a:ext cx="1255374" cy="987189"/>
              <a:chOff x="2337639" y="3014389"/>
              <a:chExt cx="1255374" cy="987189"/>
            </a:xfrm>
          </p:grpSpPr>
          <p:sp>
            <p:nvSpPr>
              <p:cNvPr id="83" name="六边形 82"/>
              <p:cNvSpPr/>
              <p:nvPr/>
            </p:nvSpPr>
            <p:spPr>
              <a:xfrm rot="5400000">
                <a:off x="2673906" y="3082471"/>
                <a:ext cx="987189" cy="851025"/>
              </a:xfrm>
              <a:prstGeom prst="hexagon">
                <a:avLst/>
              </a:prstGeom>
              <a:noFill/>
              <a:ln w="222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4" name="平行四边形 83"/>
              <p:cNvSpPr/>
              <p:nvPr/>
            </p:nvSpPr>
            <p:spPr>
              <a:xfrm rot="1601420">
                <a:off x="2788473" y="3035165"/>
                <a:ext cx="766714" cy="389797"/>
              </a:xfrm>
              <a:prstGeom prst="parallelogram">
                <a:avLst>
                  <a:gd name="adj" fmla="val 74485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5" name="文本框 84"/>
              <p:cNvSpPr txBox="1"/>
              <p:nvPr/>
            </p:nvSpPr>
            <p:spPr>
              <a:xfrm>
                <a:off x="2776348" y="3455689"/>
                <a:ext cx="7913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 smtClean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Biome-BGC</a:t>
                </a:r>
                <a:endParaRPr lang="zh-CN" altLang="en-US" sz="1400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6" name="圆角矩形 85"/>
              <p:cNvSpPr/>
              <p:nvPr/>
            </p:nvSpPr>
            <p:spPr>
              <a:xfrm>
                <a:off x="2337639" y="3346436"/>
                <a:ext cx="439274" cy="401542"/>
              </a:xfrm>
              <a:prstGeom prst="roundRect">
                <a:avLst/>
              </a:prstGeom>
              <a:ln w="22225"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dirty="0" smtClean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REST</a:t>
                </a:r>
                <a:endParaRPr lang="zh-CN" altLang="en-US" sz="1400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88" name="组合 87"/>
            <p:cNvGrpSpPr/>
            <p:nvPr/>
          </p:nvGrpSpPr>
          <p:grpSpPr>
            <a:xfrm>
              <a:off x="2987845" y="3682002"/>
              <a:ext cx="1255374" cy="987189"/>
              <a:chOff x="2337639" y="3014389"/>
              <a:chExt cx="1255374" cy="987189"/>
            </a:xfrm>
          </p:grpSpPr>
          <p:sp>
            <p:nvSpPr>
              <p:cNvPr id="89" name="六边形 88"/>
              <p:cNvSpPr/>
              <p:nvPr/>
            </p:nvSpPr>
            <p:spPr>
              <a:xfrm rot="5400000">
                <a:off x="2673906" y="3082471"/>
                <a:ext cx="987189" cy="851025"/>
              </a:xfrm>
              <a:prstGeom prst="hexagon">
                <a:avLst/>
              </a:prstGeom>
              <a:noFill/>
              <a:ln w="222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0" name="平行四边形 89"/>
              <p:cNvSpPr/>
              <p:nvPr/>
            </p:nvSpPr>
            <p:spPr>
              <a:xfrm rot="1601420">
                <a:off x="2788473" y="3035165"/>
                <a:ext cx="766714" cy="389797"/>
              </a:xfrm>
              <a:prstGeom prst="parallelogram">
                <a:avLst>
                  <a:gd name="adj" fmla="val 74485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1" name="文本框 90"/>
              <p:cNvSpPr txBox="1"/>
              <p:nvPr/>
            </p:nvSpPr>
            <p:spPr>
              <a:xfrm>
                <a:off x="2776348" y="3507983"/>
                <a:ext cx="7913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 smtClean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LPJ</a:t>
                </a:r>
                <a:endParaRPr lang="zh-CN" altLang="en-US" sz="1400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2" name="圆角矩形 91"/>
              <p:cNvSpPr/>
              <p:nvPr/>
            </p:nvSpPr>
            <p:spPr>
              <a:xfrm>
                <a:off x="2337639" y="3346436"/>
                <a:ext cx="439274" cy="401542"/>
              </a:xfrm>
              <a:prstGeom prst="roundRect">
                <a:avLst/>
              </a:prstGeom>
              <a:ln w="22225"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dirty="0" smtClean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REST</a:t>
                </a:r>
              </a:p>
            </p:txBody>
          </p:sp>
        </p:grpSp>
        <p:grpSp>
          <p:nvGrpSpPr>
            <p:cNvPr id="93" name="组合 92"/>
            <p:cNvGrpSpPr/>
            <p:nvPr/>
          </p:nvGrpSpPr>
          <p:grpSpPr>
            <a:xfrm>
              <a:off x="3702570" y="4446568"/>
              <a:ext cx="1255374" cy="987189"/>
              <a:chOff x="2337639" y="3014389"/>
              <a:chExt cx="1255374" cy="987189"/>
            </a:xfrm>
          </p:grpSpPr>
          <p:sp>
            <p:nvSpPr>
              <p:cNvPr id="94" name="六边形 93"/>
              <p:cNvSpPr/>
              <p:nvPr/>
            </p:nvSpPr>
            <p:spPr>
              <a:xfrm rot="5400000">
                <a:off x="2673906" y="3082471"/>
                <a:ext cx="987189" cy="851025"/>
              </a:xfrm>
              <a:prstGeom prst="hexagon">
                <a:avLst/>
              </a:prstGeom>
              <a:noFill/>
              <a:ln w="222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5" name="平行四边形 94"/>
              <p:cNvSpPr/>
              <p:nvPr/>
            </p:nvSpPr>
            <p:spPr>
              <a:xfrm rot="1601420">
                <a:off x="2788473" y="3035165"/>
                <a:ext cx="766714" cy="389797"/>
              </a:xfrm>
              <a:prstGeom prst="parallelogram">
                <a:avLst>
                  <a:gd name="adj" fmla="val 74485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6" name="文本框 95"/>
              <p:cNvSpPr txBox="1"/>
              <p:nvPr/>
            </p:nvSpPr>
            <p:spPr>
              <a:xfrm>
                <a:off x="2732909" y="3390157"/>
                <a:ext cx="83478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 smtClean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WMS/WFS/WCS</a:t>
                </a:r>
                <a:endParaRPr lang="zh-CN" altLang="en-US" sz="1400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7" name="圆角矩形 96"/>
              <p:cNvSpPr/>
              <p:nvPr/>
            </p:nvSpPr>
            <p:spPr>
              <a:xfrm>
                <a:off x="2337639" y="3346436"/>
                <a:ext cx="439274" cy="401542"/>
              </a:xfrm>
              <a:prstGeom prst="roundRect">
                <a:avLst/>
              </a:prstGeom>
              <a:ln w="22225"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dirty="0" smtClean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REST</a:t>
                </a:r>
              </a:p>
            </p:txBody>
          </p:sp>
        </p:grpSp>
        <p:grpSp>
          <p:nvGrpSpPr>
            <p:cNvPr id="99" name="组合 98"/>
            <p:cNvGrpSpPr/>
            <p:nvPr/>
          </p:nvGrpSpPr>
          <p:grpSpPr>
            <a:xfrm>
              <a:off x="3215496" y="1707839"/>
              <a:ext cx="1255374" cy="987189"/>
              <a:chOff x="2337639" y="3014389"/>
              <a:chExt cx="1255374" cy="987189"/>
            </a:xfrm>
          </p:grpSpPr>
          <p:sp>
            <p:nvSpPr>
              <p:cNvPr id="100" name="六边形 99"/>
              <p:cNvSpPr/>
              <p:nvPr/>
            </p:nvSpPr>
            <p:spPr>
              <a:xfrm rot="5400000">
                <a:off x="2673906" y="3082471"/>
                <a:ext cx="987189" cy="851025"/>
              </a:xfrm>
              <a:prstGeom prst="hexagon">
                <a:avLst/>
              </a:prstGeom>
              <a:noFill/>
              <a:ln w="222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1" name="平行四边形 100"/>
              <p:cNvSpPr/>
              <p:nvPr/>
            </p:nvSpPr>
            <p:spPr>
              <a:xfrm rot="1601420">
                <a:off x="2788473" y="3035165"/>
                <a:ext cx="766714" cy="389797"/>
              </a:xfrm>
              <a:prstGeom prst="parallelogram">
                <a:avLst>
                  <a:gd name="adj" fmla="val 74485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2" name="文本框 101"/>
              <p:cNvSpPr txBox="1"/>
              <p:nvPr/>
            </p:nvSpPr>
            <p:spPr>
              <a:xfrm>
                <a:off x="2776348" y="3469883"/>
                <a:ext cx="7913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 smtClean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IBIS</a:t>
                </a:r>
                <a:endParaRPr lang="zh-CN" altLang="en-US" sz="1400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3" name="圆角矩形 102"/>
              <p:cNvSpPr/>
              <p:nvPr/>
            </p:nvSpPr>
            <p:spPr>
              <a:xfrm>
                <a:off x="2337639" y="3346436"/>
                <a:ext cx="439274" cy="401542"/>
              </a:xfrm>
              <a:prstGeom prst="roundRect">
                <a:avLst/>
              </a:prstGeom>
              <a:ln w="22225"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dirty="0" smtClean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REST</a:t>
                </a:r>
                <a:endParaRPr lang="zh-CN" altLang="en-US" sz="1400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13" name="组合 112"/>
            <p:cNvGrpSpPr/>
            <p:nvPr/>
          </p:nvGrpSpPr>
          <p:grpSpPr>
            <a:xfrm>
              <a:off x="5018716" y="4393050"/>
              <a:ext cx="1255374" cy="987189"/>
              <a:chOff x="2337639" y="3014389"/>
              <a:chExt cx="1255374" cy="987189"/>
            </a:xfrm>
          </p:grpSpPr>
          <p:sp>
            <p:nvSpPr>
              <p:cNvPr id="114" name="六边形 113"/>
              <p:cNvSpPr/>
              <p:nvPr/>
            </p:nvSpPr>
            <p:spPr>
              <a:xfrm rot="5400000">
                <a:off x="2673906" y="3082471"/>
                <a:ext cx="987189" cy="851025"/>
              </a:xfrm>
              <a:prstGeom prst="hexagon">
                <a:avLst/>
              </a:prstGeom>
              <a:noFill/>
              <a:ln w="222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5" name="平行四边形 114"/>
              <p:cNvSpPr/>
              <p:nvPr/>
            </p:nvSpPr>
            <p:spPr>
              <a:xfrm rot="1601420">
                <a:off x="2788473" y="3035165"/>
                <a:ext cx="766714" cy="389797"/>
              </a:xfrm>
              <a:prstGeom prst="parallelogram">
                <a:avLst>
                  <a:gd name="adj" fmla="val 74485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6" name="文本框 115"/>
              <p:cNvSpPr txBox="1"/>
              <p:nvPr/>
            </p:nvSpPr>
            <p:spPr>
              <a:xfrm>
                <a:off x="2776348" y="3442242"/>
                <a:ext cx="7913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 smtClean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结果</a:t>
                </a:r>
                <a:endParaRPr lang="en-US" altLang="zh-CN" sz="1400" dirty="0" smtClean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ctr"/>
                <a:r>
                  <a:rPr lang="zh-CN" altLang="en-US" sz="1400" dirty="0" smtClean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对比</a:t>
                </a:r>
                <a:endParaRPr lang="zh-CN" altLang="en-US" sz="1400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7" name="圆角矩形 116"/>
              <p:cNvSpPr/>
              <p:nvPr/>
            </p:nvSpPr>
            <p:spPr>
              <a:xfrm>
                <a:off x="2337639" y="3346436"/>
                <a:ext cx="439274" cy="401542"/>
              </a:xfrm>
              <a:prstGeom prst="roundRect">
                <a:avLst/>
              </a:prstGeom>
              <a:ln w="22225"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dirty="0" smtClean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REST</a:t>
                </a:r>
              </a:p>
            </p:txBody>
          </p:sp>
        </p:grpSp>
        <p:grpSp>
          <p:nvGrpSpPr>
            <p:cNvPr id="118" name="组合 117"/>
            <p:cNvGrpSpPr/>
            <p:nvPr/>
          </p:nvGrpSpPr>
          <p:grpSpPr>
            <a:xfrm>
              <a:off x="6048135" y="2634472"/>
              <a:ext cx="1255374" cy="987189"/>
              <a:chOff x="2286839" y="3014389"/>
              <a:chExt cx="1255374" cy="987189"/>
            </a:xfrm>
          </p:grpSpPr>
          <p:sp>
            <p:nvSpPr>
              <p:cNvPr id="119" name="六边形 118"/>
              <p:cNvSpPr/>
              <p:nvPr/>
            </p:nvSpPr>
            <p:spPr>
              <a:xfrm rot="5400000">
                <a:off x="2623106" y="3082471"/>
                <a:ext cx="987189" cy="851025"/>
              </a:xfrm>
              <a:prstGeom prst="hexagon">
                <a:avLst/>
              </a:prstGeom>
              <a:noFill/>
              <a:ln w="222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0" name="平行四边形 119"/>
              <p:cNvSpPr/>
              <p:nvPr/>
            </p:nvSpPr>
            <p:spPr>
              <a:xfrm rot="1601420">
                <a:off x="2737673" y="3035165"/>
                <a:ext cx="766714" cy="389797"/>
              </a:xfrm>
              <a:prstGeom prst="parallelogram">
                <a:avLst>
                  <a:gd name="adj" fmla="val 74485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1" name="文本框 120"/>
              <p:cNvSpPr txBox="1"/>
              <p:nvPr/>
            </p:nvSpPr>
            <p:spPr>
              <a:xfrm>
                <a:off x="2725548" y="3428048"/>
                <a:ext cx="7913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 smtClean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数据</a:t>
                </a:r>
                <a:endParaRPr lang="en-US" altLang="zh-CN" sz="1400" dirty="0" smtClean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ctr"/>
                <a:r>
                  <a:rPr lang="zh-CN" altLang="en-US" sz="1400" dirty="0" smtClean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下载</a:t>
                </a:r>
                <a:endParaRPr lang="zh-CN" altLang="en-US" sz="1400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2" name="圆角矩形 121"/>
              <p:cNvSpPr/>
              <p:nvPr/>
            </p:nvSpPr>
            <p:spPr>
              <a:xfrm>
                <a:off x="2286839" y="3346436"/>
                <a:ext cx="439274" cy="401542"/>
              </a:xfrm>
              <a:prstGeom prst="roundRect">
                <a:avLst/>
              </a:prstGeom>
              <a:ln w="22225"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dirty="0" smtClean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REST</a:t>
                </a:r>
              </a:p>
            </p:txBody>
          </p:sp>
        </p:grpSp>
        <p:grpSp>
          <p:nvGrpSpPr>
            <p:cNvPr id="123" name="组合 122"/>
            <p:cNvGrpSpPr/>
            <p:nvPr/>
          </p:nvGrpSpPr>
          <p:grpSpPr>
            <a:xfrm>
              <a:off x="5447135" y="1707521"/>
              <a:ext cx="1255374" cy="987189"/>
              <a:chOff x="2337639" y="3014389"/>
              <a:chExt cx="1255374" cy="987189"/>
            </a:xfrm>
          </p:grpSpPr>
          <p:sp>
            <p:nvSpPr>
              <p:cNvPr id="124" name="六边形 123"/>
              <p:cNvSpPr/>
              <p:nvPr/>
            </p:nvSpPr>
            <p:spPr>
              <a:xfrm rot="5400000">
                <a:off x="2673906" y="3082471"/>
                <a:ext cx="987189" cy="851025"/>
              </a:xfrm>
              <a:prstGeom prst="hexagon">
                <a:avLst/>
              </a:prstGeom>
              <a:noFill/>
              <a:ln w="222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5" name="平行四边形 124"/>
              <p:cNvSpPr/>
              <p:nvPr/>
            </p:nvSpPr>
            <p:spPr>
              <a:xfrm rot="1601420">
                <a:off x="2788473" y="3035165"/>
                <a:ext cx="766714" cy="389797"/>
              </a:xfrm>
              <a:prstGeom prst="parallelogram">
                <a:avLst>
                  <a:gd name="adj" fmla="val 74485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6" name="文本框 125"/>
              <p:cNvSpPr txBox="1"/>
              <p:nvPr/>
            </p:nvSpPr>
            <p:spPr>
              <a:xfrm>
                <a:off x="2776348" y="3507983"/>
                <a:ext cx="7913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 smtClean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……</a:t>
                </a:r>
                <a:endParaRPr lang="zh-CN" altLang="en-US" sz="1400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7" name="圆角矩形 126"/>
              <p:cNvSpPr/>
              <p:nvPr/>
            </p:nvSpPr>
            <p:spPr>
              <a:xfrm>
                <a:off x="2337639" y="3346436"/>
                <a:ext cx="439274" cy="401542"/>
              </a:xfrm>
              <a:prstGeom prst="roundRect">
                <a:avLst/>
              </a:prstGeom>
              <a:ln w="22225"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dirty="0" smtClean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REST</a:t>
                </a:r>
              </a:p>
            </p:txBody>
          </p:sp>
        </p:grpSp>
        <p:grpSp>
          <p:nvGrpSpPr>
            <p:cNvPr id="130" name="组合 129"/>
            <p:cNvGrpSpPr/>
            <p:nvPr/>
          </p:nvGrpSpPr>
          <p:grpSpPr>
            <a:xfrm>
              <a:off x="5837398" y="3646831"/>
              <a:ext cx="1255374" cy="987189"/>
              <a:chOff x="2337639" y="3014389"/>
              <a:chExt cx="1255374" cy="987189"/>
            </a:xfrm>
          </p:grpSpPr>
          <p:sp>
            <p:nvSpPr>
              <p:cNvPr id="131" name="六边形 130"/>
              <p:cNvSpPr/>
              <p:nvPr/>
            </p:nvSpPr>
            <p:spPr>
              <a:xfrm rot="5400000">
                <a:off x="2673906" y="3082471"/>
                <a:ext cx="987189" cy="851025"/>
              </a:xfrm>
              <a:prstGeom prst="hexagon">
                <a:avLst/>
              </a:prstGeom>
              <a:noFill/>
              <a:ln w="222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2" name="平行四边形 131"/>
              <p:cNvSpPr/>
              <p:nvPr/>
            </p:nvSpPr>
            <p:spPr>
              <a:xfrm rot="1601420">
                <a:off x="2788473" y="3035165"/>
                <a:ext cx="766714" cy="389797"/>
              </a:xfrm>
              <a:prstGeom prst="parallelogram">
                <a:avLst>
                  <a:gd name="adj" fmla="val 74485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3" name="文本框 132"/>
              <p:cNvSpPr txBox="1"/>
              <p:nvPr/>
            </p:nvSpPr>
            <p:spPr>
              <a:xfrm>
                <a:off x="2776348" y="3442242"/>
                <a:ext cx="7913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 smtClean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数据</a:t>
                </a:r>
                <a:endParaRPr lang="en-US" altLang="zh-CN" sz="1400" dirty="0" smtClean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ctr"/>
                <a:r>
                  <a:rPr lang="zh-CN" altLang="en-US" sz="1400" dirty="0" smtClean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重构</a:t>
                </a:r>
                <a:endParaRPr lang="zh-CN" altLang="en-US" sz="1400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4" name="圆角矩形 133"/>
              <p:cNvSpPr/>
              <p:nvPr/>
            </p:nvSpPr>
            <p:spPr>
              <a:xfrm>
                <a:off x="2337639" y="3346436"/>
                <a:ext cx="439274" cy="401542"/>
              </a:xfrm>
              <a:prstGeom prst="roundRect">
                <a:avLst/>
              </a:prstGeom>
              <a:ln w="22225"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dirty="0" smtClean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REST</a:t>
                </a:r>
              </a:p>
            </p:txBody>
          </p:sp>
        </p:grpSp>
        <p:sp>
          <p:nvSpPr>
            <p:cNvPr id="137" name="太阳形 136"/>
            <p:cNvSpPr/>
            <p:nvPr/>
          </p:nvSpPr>
          <p:spPr>
            <a:xfrm>
              <a:off x="4067395" y="2271269"/>
              <a:ext cx="2120551" cy="2120551"/>
            </a:xfrm>
            <a:prstGeom prst="sun">
              <a:avLst>
                <a:gd name="adj" fmla="val 125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6" name="文本框 145"/>
            <p:cNvSpPr txBox="1"/>
            <p:nvPr/>
          </p:nvSpPr>
          <p:spPr>
            <a:xfrm>
              <a:off x="4592845" y="2614193"/>
              <a:ext cx="1092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API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网关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7" name="流程图: 过程 146"/>
            <p:cNvSpPr/>
            <p:nvPr/>
          </p:nvSpPr>
          <p:spPr>
            <a:xfrm>
              <a:off x="4438757" y="2931332"/>
              <a:ext cx="653242" cy="532725"/>
            </a:xfrm>
            <a:prstGeom prst="flowChartProcess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负载</a:t>
              </a:r>
              <a:endParaRPr lang="en-US" altLang="zh-CN" sz="1400" dirty="0" smtClean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14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均衡</a:t>
              </a:r>
              <a:endPara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9" name="上下箭头 148"/>
            <p:cNvSpPr/>
            <p:nvPr/>
          </p:nvSpPr>
          <p:spPr>
            <a:xfrm>
              <a:off x="5011228" y="1862747"/>
              <a:ext cx="219637" cy="332327"/>
            </a:xfrm>
            <a:prstGeom prst="up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1" name="流程图: 过程 150"/>
            <p:cNvSpPr/>
            <p:nvPr/>
          </p:nvSpPr>
          <p:spPr>
            <a:xfrm>
              <a:off x="5178320" y="2931332"/>
              <a:ext cx="653242" cy="532725"/>
            </a:xfrm>
            <a:prstGeom prst="flowChartProcess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权限</a:t>
              </a:r>
              <a:endParaRPr lang="en-US" altLang="zh-CN" sz="1400" dirty="0" smtClean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14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认证</a:t>
              </a:r>
              <a:endPara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3" name="流程图: 过程 152"/>
            <p:cNvSpPr/>
            <p:nvPr/>
          </p:nvSpPr>
          <p:spPr>
            <a:xfrm>
              <a:off x="4809437" y="3529741"/>
              <a:ext cx="653242" cy="532725"/>
            </a:xfrm>
            <a:prstGeom prst="flowChartProcess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服务</a:t>
              </a:r>
              <a:endParaRPr lang="en-US" altLang="zh-CN" sz="1400" dirty="0" smtClean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14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集成</a:t>
              </a:r>
              <a:endPara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007435" y="595785"/>
            <a:ext cx="4533900" cy="5199757"/>
            <a:chOff x="6007435" y="595785"/>
            <a:chExt cx="4533900" cy="5199757"/>
          </a:xfrm>
        </p:grpSpPr>
        <p:sp>
          <p:nvSpPr>
            <p:cNvPr id="56" name="矩形 55"/>
            <p:cNvSpPr/>
            <p:nvPr/>
          </p:nvSpPr>
          <p:spPr>
            <a:xfrm>
              <a:off x="6007435" y="4902308"/>
              <a:ext cx="4533900" cy="893233"/>
            </a:xfrm>
            <a:prstGeom prst="rect">
              <a:avLst/>
            </a:prstGeom>
            <a:solidFill>
              <a:schemeClr val="accent6">
                <a:alpha val="23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6007435" y="1484987"/>
              <a:ext cx="4533900" cy="2969145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6178037" y="3392874"/>
              <a:ext cx="4229002" cy="94395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7327202" y="3662902"/>
              <a:ext cx="998372" cy="673924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服务</a:t>
              </a:r>
              <a:r>
                <a:rPr lang="zh-CN" altLang="en-US" sz="16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运行实例管理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9407152" y="3662900"/>
              <a:ext cx="999887" cy="673924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服务器</a:t>
              </a:r>
              <a:endParaRPr lang="en-US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16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性能监控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7763724" y="595785"/>
              <a:ext cx="1092200" cy="487367"/>
            </a:xfrm>
            <a:prstGeom prst="rect">
              <a:avLst/>
            </a:prstGeom>
            <a:solidFill>
              <a:srgbClr val="DAC2EC"/>
            </a:solidFill>
            <a:ln>
              <a:solidFill>
                <a:srgbClr val="7030A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客户端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9350865" y="5202971"/>
              <a:ext cx="1056174" cy="59257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对比</a:t>
              </a:r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方法</a:t>
              </a:r>
            </a:p>
          </p:txBody>
        </p:sp>
        <p:sp>
          <p:nvSpPr>
            <p:cNvPr id="63" name="矩形 62"/>
            <p:cNvSpPr/>
            <p:nvPr/>
          </p:nvSpPr>
          <p:spPr>
            <a:xfrm>
              <a:off x="7551258" y="5202971"/>
              <a:ext cx="1495669" cy="59257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数据文件</a:t>
              </a:r>
              <a:endParaRPr lang="en-US" altLang="zh-CN" sz="1600" dirty="0" smtClean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16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数据重构方法</a:t>
              </a:r>
              <a:endPara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6178037" y="5202971"/>
              <a:ext cx="1024138" cy="59257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陆地碳循环模型</a:t>
              </a:r>
              <a:endPara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6183539" y="3662901"/>
              <a:ext cx="1005015" cy="673924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服务发布</a:t>
              </a:r>
              <a:endParaRPr lang="en-US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服务</a:t>
              </a:r>
              <a:r>
                <a:rPr lang="zh-CN" altLang="en-US" sz="16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注销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6178037" y="2500896"/>
              <a:ext cx="4229002" cy="712613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7720900" y="2780901"/>
              <a:ext cx="1111240" cy="439219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数据服务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9350866" y="2780899"/>
              <a:ext cx="1056173" cy="439219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对比服务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6178037" y="2780900"/>
              <a:ext cx="1024138" cy="439219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模型</a:t>
              </a:r>
              <a:r>
                <a:rPr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服务</a:t>
              </a:r>
            </a:p>
          </p:txBody>
        </p:sp>
        <p:sp>
          <p:nvSpPr>
            <p:cNvPr id="70" name="矩形 69"/>
            <p:cNvSpPr/>
            <p:nvPr/>
          </p:nvSpPr>
          <p:spPr>
            <a:xfrm>
              <a:off x="6178037" y="1909525"/>
              <a:ext cx="4229002" cy="441176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具体的业务逻辑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6104577" y="4902308"/>
              <a:ext cx="23055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地理资源组件库</a:t>
              </a:r>
              <a:endPara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" name="上下箭头 71"/>
            <p:cNvSpPr/>
            <p:nvPr/>
          </p:nvSpPr>
          <p:spPr>
            <a:xfrm>
              <a:off x="8184160" y="4518006"/>
              <a:ext cx="200529" cy="340042"/>
            </a:xfrm>
            <a:prstGeom prst="up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8432947" y="4399394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以标准化封装接口</a:t>
              </a:r>
              <a:endParaRPr lang="en-US" altLang="zh-CN" sz="1600" dirty="0" smtClean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r>
                <a:rPr lang="zh-CN" altLang="en-US" sz="16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实现互操作</a:t>
              </a:r>
              <a:endPara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8464222" y="3662902"/>
              <a:ext cx="824660" cy="673924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消息日志管理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6177599" y="2474340"/>
              <a:ext cx="13481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特色功能</a:t>
              </a:r>
              <a:endPara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6177599" y="3353964"/>
              <a:ext cx="13735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通用功能</a:t>
              </a:r>
              <a:endPara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6126799" y="1529918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微</a:t>
              </a:r>
              <a:r>
                <a:rPr lang="zh-CN" altLang="en-US" sz="16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服务容器</a:t>
              </a:r>
              <a:endPara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8540337" y="1130729"/>
              <a:ext cx="10512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REST API</a:t>
              </a:r>
              <a:endPara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" name="上下箭头 79"/>
            <p:cNvSpPr/>
            <p:nvPr/>
          </p:nvSpPr>
          <p:spPr>
            <a:xfrm>
              <a:off x="8209560" y="1115122"/>
              <a:ext cx="200529" cy="370840"/>
            </a:xfrm>
            <a:prstGeom prst="up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86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250392" y="2201643"/>
            <a:ext cx="5520604" cy="11794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250392" y="4377469"/>
            <a:ext cx="5520604" cy="14532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3250390" y="4377468"/>
            <a:ext cx="475394" cy="14538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6800" rIns="46800" rtlCol="0" anchor="ctr"/>
          <a:lstStyle/>
          <a:p>
            <a:pPr algn="ctr"/>
            <a:r>
              <a:rPr lang="zh-CN" altLang="en-US" sz="1300" dirty="0" smtClean="0"/>
              <a:t>基础支撑</a:t>
            </a:r>
            <a:endParaRPr lang="zh-CN" altLang="en-US" sz="1300" dirty="0"/>
          </a:p>
        </p:txBody>
      </p:sp>
      <p:sp>
        <p:nvSpPr>
          <p:cNvPr id="10" name="矩形 9"/>
          <p:cNvSpPr/>
          <p:nvPr/>
        </p:nvSpPr>
        <p:spPr>
          <a:xfrm>
            <a:off x="3250390" y="2203615"/>
            <a:ext cx="475394" cy="11774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6800" rIns="46800" rtlCol="0" anchor="ctr"/>
          <a:lstStyle/>
          <a:p>
            <a:pPr algn="ctr"/>
            <a:r>
              <a:rPr lang="zh-CN" altLang="en-US" sz="1300" dirty="0"/>
              <a:t>对比</a:t>
            </a:r>
            <a:r>
              <a:rPr lang="zh-CN" altLang="en-US" sz="1300" dirty="0" smtClean="0"/>
              <a:t>引擎</a:t>
            </a:r>
            <a:endParaRPr lang="zh-CN" altLang="en-US" sz="1300" dirty="0"/>
          </a:p>
        </p:txBody>
      </p:sp>
      <p:sp>
        <p:nvSpPr>
          <p:cNvPr id="11" name="矩形 10"/>
          <p:cNvSpPr/>
          <p:nvPr/>
        </p:nvSpPr>
        <p:spPr>
          <a:xfrm>
            <a:off x="3250392" y="1187076"/>
            <a:ext cx="5520604" cy="10165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250390" y="1187076"/>
            <a:ext cx="475394" cy="10165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6800" rIns="46800" rtlCol="0" anchor="ctr"/>
          <a:lstStyle/>
          <a:p>
            <a:pPr algn="ctr"/>
            <a:r>
              <a:rPr lang="zh-CN" altLang="en-US" sz="1300" dirty="0" smtClean="0"/>
              <a:t>上层应用</a:t>
            </a:r>
            <a:endParaRPr lang="zh-CN" altLang="en-US" sz="1300" dirty="0"/>
          </a:p>
        </p:txBody>
      </p:sp>
      <p:sp>
        <p:nvSpPr>
          <p:cNvPr id="32" name="下箭头 31"/>
          <p:cNvSpPr/>
          <p:nvPr/>
        </p:nvSpPr>
        <p:spPr>
          <a:xfrm rot="10800000">
            <a:off x="2968958" y="1187076"/>
            <a:ext cx="228600" cy="4615071"/>
          </a:xfrm>
          <a:prstGeom prst="downArrow">
            <a:avLst/>
          </a:prstGeom>
          <a:gradFill flip="none" rotWithShape="1">
            <a:gsLst>
              <a:gs pos="10000">
                <a:schemeClr val="tx1">
                  <a:lumMod val="75000"/>
                  <a:lumOff val="25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0" name="组合 109"/>
          <p:cNvGrpSpPr/>
          <p:nvPr/>
        </p:nvGrpSpPr>
        <p:grpSpPr>
          <a:xfrm>
            <a:off x="4086241" y="4462328"/>
            <a:ext cx="2552354" cy="1301126"/>
            <a:chOff x="7494955" y="679588"/>
            <a:chExt cx="4255094" cy="3101897"/>
          </a:xfrm>
        </p:grpSpPr>
        <p:pic>
          <p:nvPicPr>
            <p:cNvPr id="111" name="图片 110">
              <a:extLst>
                <a:ext uri="{FF2B5EF4-FFF2-40B4-BE49-F238E27FC236}">
                  <a16:creationId xmlns:a16="http://schemas.microsoft.com/office/drawing/2014/main" id="{99C45B9A-9352-43F4-9A1B-6FF63AD1B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93259" y="2641116"/>
              <a:ext cx="547139" cy="561169"/>
            </a:xfrm>
            <a:prstGeom prst="rect">
              <a:avLst/>
            </a:prstGeom>
          </p:spPr>
        </p:pic>
        <p:pic>
          <p:nvPicPr>
            <p:cNvPr id="112" name="图片 111">
              <a:extLst>
                <a:ext uri="{FF2B5EF4-FFF2-40B4-BE49-F238E27FC236}">
                  <a16:creationId xmlns:a16="http://schemas.microsoft.com/office/drawing/2014/main" id="{B184D848-4625-4688-B101-8AE3C6470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29396" y="2556567"/>
              <a:ext cx="631112" cy="670002"/>
            </a:xfrm>
            <a:prstGeom prst="rect">
              <a:avLst/>
            </a:prstGeom>
          </p:spPr>
        </p:pic>
        <p:sp>
          <p:nvSpPr>
            <p:cNvPr id="113" name="左右箭头 112">
              <a:extLst>
                <a:ext uri="{FF2B5EF4-FFF2-40B4-BE49-F238E27FC236}">
                  <a16:creationId xmlns:a16="http://schemas.microsoft.com/office/drawing/2014/main" id="{3C5A1A10-90C7-4511-BA79-B2DB4A9FE655}"/>
                </a:ext>
              </a:extLst>
            </p:cNvPr>
            <p:cNvSpPr/>
            <p:nvPr/>
          </p:nvSpPr>
          <p:spPr>
            <a:xfrm rot="7958387">
              <a:off x="8005046" y="1984168"/>
              <a:ext cx="1406751" cy="180184"/>
            </a:xfrm>
            <a:prstGeom prst="left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114" name="左右箭头 113">
              <a:extLst>
                <a:ext uri="{FF2B5EF4-FFF2-40B4-BE49-F238E27FC236}">
                  <a16:creationId xmlns:a16="http://schemas.microsoft.com/office/drawing/2014/main" id="{8E29C92E-8CC2-42B2-8189-3CB3D06CAAF3}"/>
                </a:ext>
              </a:extLst>
            </p:cNvPr>
            <p:cNvSpPr/>
            <p:nvPr/>
          </p:nvSpPr>
          <p:spPr>
            <a:xfrm rot="2645020">
              <a:off x="9439066" y="1988833"/>
              <a:ext cx="1111245" cy="255265"/>
            </a:xfrm>
            <a:prstGeom prst="left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5" name="左右箭头 114">
              <a:extLst>
                <a:ext uri="{FF2B5EF4-FFF2-40B4-BE49-F238E27FC236}">
                  <a16:creationId xmlns:a16="http://schemas.microsoft.com/office/drawing/2014/main" id="{D1ADDBD5-1B6E-45E6-A1B9-0298BBDE1F36}"/>
                </a:ext>
              </a:extLst>
            </p:cNvPr>
            <p:cNvSpPr/>
            <p:nvPr/>
          </p:nvSpPr>
          <p:spPr>
            <a:xfrm>
              <a:off x="8651076" y="2780810"/>
              <a:ext cx="1546953" cy="255266"/>
            </a:xfrm>
            <a:prstGeom prst="left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C06D056D-AEDE-4E86-8568-5858B204D473}"/>
                </a:ext>
              </a:extLst>
            </p:cNvPr>
            <p:cNvSpPr/>
            <p:nvPr/>
          </p:nvSpPr>
          <p:spPr>
            <a:xfrm rot="2687715">
              <a:off x="9477132" y="1809728"/>
              <a:ext cx="1319708" cy="2431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000" dirty="0">
                  <a:solidFill>
                    <a:schemeClr val="tx1"/>
                  </a:solidFill>
                </a:rPr>
                <a:t>http, ftp</a:t>
              </a:r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C6F60D95-B654-468D-9AB6-24E00450ED97}"/>
                </a:ext>
              </a:extLst>
            </p:cNvPr>
            <p:cNvSpPr/>
            <p:nvPr/>
          </p:nvSpPr>
          <p:spPr>
            <a:xfrm>
              <a:off x="8698431" y="2563817"/>
              <a:ext cx="1319708" cy="2431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000" dirty="0">
                  <a:solidFill>
                    <a:schemeClr val="tx1"/>
                  </a:solidFill>
                </a:rPr>
                <a:t>http, ftp</a:t>
              </a:r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4ADF4CA6-3A58-4DEC-8C53-38C055FF8130}"/>
                </a:ext>
              </a:extLst>
            </p:cNvPr>
            <p:cNvSpPr/>
            <p:nvPr/>
          </p:nvSpPr>
          <p:spPr>
            <a:xfrm rot="18735477">
              <a:off x="7771634" y="1784708"/>
              <a:ext cx="1525656" cy="2431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000" dirty="0">
                  <a:solidFill>
                    <a:schemeClr val="tx1"/>
                  </a:solidFill>
                </a:rPr>
                <a:t>http, ftp</a:t>
              </a:r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69343908-042C-4E10-A1DD-9188DCABDF0F}"/>
                </a:ext>
              </a:extLst>
            </p:cNvPr>
            <p:cNvSpPr/>
            <p:nvPr/>
          </p:nvSpPr>
          <p:spPr>
            <a:xfrm rot="18735477">
              <a:off x="8165156" y="2094340"/>
              <a:ext cx="1319709" cy="2431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000" dirty="0">
                  <a:solidFill>
                    <a:schemeClr val="tx1"/>
                  </a:solidFill>
                </a:rPr>
                <a:t>N:1</a:t>
              </a:r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DB8DF49D-E57C-4C23-8DBB-CED02D92BA2A}"/>
                </a:ext>
              </a:extLst>
            </p:cNvPr>
            <p:cNvSpPr/>
            <p:nvPr/>
          </p:nvSpPr>
          <p:spPr>
            <a:xfrm rot="2687715">
              <a:off x="9184340" y="2131612"/>
              <a:ext cx="1319708" cy="2431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000" dirty="0">
                  <a:solidFill>
                    <a:schemeClr val="tx1"/>
                  </a:solidFill>
                </a:rPr>
                <a:t>1:1</a:t>
              </a:r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15B0FBEC-43EA-4C44-B8A1-9837D0DA17EF}"/>
                </a:ext>
              </a:extLst>
            </p:cNvPr>
            <p:cNvSpPr/>
            <p:nvPr/>
          </p:nvSpPr>
          <p:spPr>
            <a:xfrm>
              <a:off x="8726388" y="2988080"/>
              <a:ext cx="1319708" cy="2431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000" dirty="0">
                  <a:solidFill>
                    <a:schemeClr val="tx1"/>
                  </a:solidFill>
                </a:rPr>
                <a:t>N:1</a:t>
              </a:r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3" name="文本框 79">
              <a:extLst>
                <a:ext uri="{FF2B5EF4-FFF2-40B4-BE49-F238E27FC236}">
                  <a16:creationId xmlns:a16="http://schemas.microsoft.com/office/drawing/2014/main" id="{A299CFD6-5D35-4CF0-A092-5E47C347A302}"/>
                </a:ext>
              </a:extLst>
            </p:cNvPr>
            <p:cNvSpPr txBox="1"/>
            <p:nvPr/>
          </p:nvSpPr>
          <p:spPr>
            <a:xfrm>
              <a:off x="8306210" y="679588"/>
              <a:ext cx="2151134" cy="660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200" dirty="0" smtClean="0"/>
                <a:t>资源管理服务器</a:t>
              </a:r>
              <a:endParaRPr lang="zh-CN" altLang="en-US" sz="1200" dirty="0"/>
            </a:p>
          </p:txBody>
        </p:sp>
        <p:sp>
          <p:nvSpPr>
            <p:cNvPr id="124" name="文本框 80">
              <a:extLst>
                <a:ext uri="{FF2B5EF4-FFF2-40B4-BE49-F238E27FC236}">
                  <a16:creationId xmlns:a16="http://schemas.microsoft.com/office/drawing/2014/main" id="{47299BD3-49D2-418F-B1EF-83CF0567D362}"/>
                </a:ext>
              </a:extLst>
            </p:cNvPr>
            <p:cNvSpPr txBox="1"/>
            <p:nvPr/>
          </p:nvSpPr>
          <p:spPr>
            <a:xfrm>
              <a:off x="7494955" y="3121117"/>
              <a:ext cx="2202181" cy="660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200" dirty="0" smtClean="0"/>
                <a:t>模型计算</a:t>
              </a:r>
              <a:r>
                <a:rPr lang="zh-CN" altLang="en-US" sz="1200" dirty="0"/>
                <a:t>服务器</a:t>
              </a:r>
            </a:p>
          </p:txBody>
        </p:sp>
        <p:sp>
          <p:nvSpPr>
            <p:cNvPr id="125" name="文本框 81">
              <a:extLst>
                <a:ext uri="{FF2B5EF4-FFF2-40B4-BE49-F238E27FC236}">
                  <a16:creationId xmlns:a16="http://schemas.microsoft.com/office/drawing/2014/main" id="{A28E0A3B-3D2A-4D79-8329-9FAB4F0D4492}"/>
                </a:ext>
              </a:extLst>
            </p:cNvPr>
            <p:cNvSpPr txBox="1"/>
            <p:nvPr/>
          </p:nvSpPr>
          <p:spPr>
            <a:xfrm>
              <a:off x="9430846" y="3110217"/>
              <a:ext cx="2319203" cy="660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200" dirty="0" smtClean="0"/>
                <a:t>结果对</a:t>
              </a:r>
              <a:r>
                <a:rPr lang="zh-CN" altLang="en-US" sz="1200" dirty="0"/>
                <a:t>比</a:t>
              </a:r>
              <a:r>
                <a:rPr lang="zh-CN" altLang="en-US" sz="1200" dirty="0" smtClean="0"/>
                <a:t>服务器</a:t>
              </a:r>
              <a:endParaRPr lang="zh-CN" altLang="en-US" sz="1200" dirty="0"/>
            </a:p>
          </p:txBody>
        </p:sp>
        <p:pic>
          <p:nvPicPr>
            <p:cNvPr id="127" name="图片 12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44" b="14032"/>
            <a:stretch/>
          </p:blipFill>
          <p:spPr>
            <a:xfrm>
              <a:off x="9061535" y="1256844"/>
              <a:ext cx="510966" cy="368020"/>
            </a:xfrm>
            <a:prstGeom prst="rect">
              <a:avLst/>
            </a:prstGeom>
          </p:spPr>
        </p:pic>
      </p:grpSp>
      <p:sp>
        <p:nvSpPr>
          <p:cNvPr id="15" name="矩形 14"/>
          <p:cNvSpPr/>
          <p:nvPr/>
        </p:nvSpPr>
        <p:spPr>
          <a:xfrm>
            <a:off x="5864430" y="2340532"/>
            <a:ext cx="636032" cy="316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话题</a:t>
            </a:r>
            <a:endParaRPr lang="zh-CN" altLang="en-US" sz="1200" dirty="0"/>
          </a:p>
        </p:txBody>
      </p:sp>
      <p:sp>
        <p:nvSpPr>
          <p:cNvPr id="133" name="矩形 132"/>
          <p:cNvSpPr/>
          <p:nvPr/>
        </p:nvSpPr>
        <p:spPr>
          <a:xfrm>
            <a:off x="3971496" y="2853325"/>
            <a:ext cx="1611710" cy="3975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科学工作流执行引擎</a:t>
            </a:r>
            <a:endParaRPr lang="zh-CN" altLang="en-US" sz="1200" dirty="0"/>
          </a:p>
        </p:txBody>
      </p:sp>
      <p:sp>
        <p:nvSpPr>
          <p:cNvPr id="134" name="矩形 133"/>
          <p:cNvSpPr/>
          <p:nvPr/>
        </p:nvSpPr>
        <p:spPr>
          <a:xfrm>
            <a:off x="3854305" y="1782800"/>
            <a:ext cx="4805685" cy="3191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外部应用接口</a:t>
            </a:r>
            <a:endParaRPr lang="zh-CN" altLang="en-US" sz="1200" dirty="0"/>
          </a:p>
        </p:txBody>
      </p:sp>
      <p:sp>
        <p:nvSpPr>
          <p:cNvPr id="136" name="矩形 135"/>
          <p:cNvSpPr/>
          <p:nvPr/>
        </p:nvSpPr>
        <p:spPr>
          <a:xfrm>
            <a:off x="5116606" y="1351362"/>
            <a:ext cx="1156573" cy="3191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数据预览</a:t>
            </a:r>
            <a:endParaRPr lang="zh-CN" altLang="en-US" sz="1200" dirty="0"/>
          </a:p>
        </p:txBody>
      </p:sp>
      <p:sp>
        <p:nvSpPr>
          <p:cNvPr id="137" name="矩形 136"/>
          <p:cNvSpPr/>
          <p:nvPr/>
        </p:nvSpPr>
        <p:spPr>
          <a:xfrm>
            <a:off x="6401701" y="1351362"/>
            <a:ext cx="1092762" cy="3191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模型</a:t>
            </a:r>
            <a:r>
              <a:rPr lang="zh-CN" altLang="en-US" sz="1200" dirty="0" smtClean="0"/>
              <a:t>对比</a:t>
            </a:r>
            <a:endParaRPr lang="zh-CN" altLang="en-US" sz="1200" dirty="0"/>
          </a:p>
        </p:txBody>
      </p:sp>
      <p:sp>
        <p:nvSpPr>
          <p:cNvPr id="147" name="矩形 146"/>
          <p:cNvSpPr/>
          <p:nvPr/>
        </p:nvSpPr>
        <p:spPr>
          <a:xfrm>
            <a:off x="6868364" y="2339385"/>
            <a:ext cx="509270" cy="316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方案</a:t>
            </a:r>
            <a:endParaRPr lang="zh-CN" altLang="en-US" sz="1200" dirty="0"/>
          </a:p>
        </p:txBody>
      </p:sp>
      <p:sp>
        <p:nvSpPr>
          <p:cNvPr id="148" name="矩形 147"/>
          <p:cNvSpPr/>
          <p:nvPr/>
        </p:nvSpPr>
        <p:spPr>
          <a:xfrm>
            <a:off x="7697586" y="2339385"/>
            <a:ext cx="533822" cy="316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任务</a:t>
            </a:r>
            <a:endParaRPr lang="zh-CN" altLang="en-US" sz="1200" dirty="0"/>
          </a:p>
        </p:txBody>
      </p:sp>
      <p:cxnSp>
        <p:nvCxnSpPr>
          <p:cNvPr id="26" name="直接箭头连接符 25"/>
          <p:cNvCxnSpPr>
            <a:stCxn id="15" idx="3"/>
            <a:endCxn id="147" idx="1"/>
          </p:cNvCxnSpPr>
          <p:nvPr/>
        </p:nvCxnSpPr>
        <p:spPr>
          <a:xfrm flipV="1">
            <a:off x="6500462" y="2497788"/>
            <a:ext cx="367902" cy="11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6" name="直接箭头连接符 35"/>
          <p:cNvCxnSpPr>
            <a:stCxn id="147" idx="3"/>
            <a:endCxn id="148" idx="1"/>
          </p:cNvCxnSpPr>
          <p:nvPr/>
        </p:nvCxnSpPr>
        <p:spPr>
          <a:xfrm>
            <a:off x="7377634" y="2497788"/>
            <a:ext cx="3199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69" name="矩形 168"/>
          <p:cNvSpPr/>
          <p:nvPr/>
        </p:nvSpPr>
        <p:spPr>
          <a:xfrm>
            <a:off x="3971496" y="2339384"/>
            <a:ext cx="1611710" cy="316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对比方案设计和表达</a:t>
            </a:r>
            <a:endParaRPr lang="zh-CN" altLang="en-US" sz="1200" dirty="0"/>
          </a:p>
        </p:txBody>
      </p:sp>
      <p:sp>
        <p:nvSpPr>
          <p:cNvPr id="174" name="矩形 173"/>
          <p:cNvSpPr/>
          <p:nvPr/>
        </p:nvSpPr>
        <p:spPr>
          <a:xfrm>
            <a:off x="6449593" y="2853325"/>
            <a:ext cx="634982" cy="3975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资源映射</a:t>
            </a:r>
            <a:endParaRPr lang="zh-CN" altLang="en-US" sz="1200" dirty="0"/>
          </a:p>
        </p:txBody>
      </p:sp>
      <p:sp>
        <p:nvSpPr>
          <p:cNvPr id="176" name="矩形 175"/>
          <p:cNvSpPr/>
          <p:nvPr/>
        </p:nvSpPr>
        <p:spPr>
          <a:xfrm>
            <a:off x="7138491" y="2853325"/>
            <a:ext cx="516004" cy="3975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任务调度</a:t>
            </a:r>
            <a:endParaRPr lang="zh-CN" altLang="en-US" sz="1200" dirty="0"/>
          </a:p>
        </p:txBody>
      </p:sp>
      <p:sp>
        <p:nvSpPr>
          <p:cNvPr id="178" name="矩形 177"/>
          <p:cNvSpPr/>
          <p:nvPr/>
        </p:nvSpPr>
        <p:spPr>
          <a:xfrm>
            <a:off x="7707111" y="2853325"/>
            <a:ext cx="533822" cy="3975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结果保存</a:t>
            </a:r>
            <a:endParaRPr lang="zh-CN" altLang="en-US" sz="1200" dirty="0"/>
          </a:p>
        </p:txBody>
      </p:sp>
      <p:sp>
        <p:nvSpPr>
          <p:cNvPr id="183" name="矩形 182"/>
          <p:cNvSpPr/>
          <p:nvPr/>
        </p:nvSpPr>
        <p:spPr>
          <a:xfrm>
            <a:off x="3854305" y="1351362"/>
            <a:ext cx="1133780" cy="3191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模型调用</a:t>
            </a:r>
            <a:endParaRPr lang="zh-CN" altLang="en-US" sz="1200" dirty="0"/>
          </a:p>
        </p:txBody>
      </p:sp>
      <p:sp>
        <p:nvSpPr>
          <p:cNvPr id="184" name="矩形 183"/>
          <p:cNvSpPr/>
          <p:nvPr/>
        </p:nvSpPr>
        <p:spPr>
          <a:xfrm>
            <a:off x="7610216" y="1351362"/>
            <a:ext cx="1049776" cy="3191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结果查询</a:t>
            </a:r>
            <a:endParaRPr lang="zh-CN" altLang="en-US" sz="1200" dirty="0"/>
          </a:p>
        </p:txBody>
      </p:sp>
      <p:sp>
        <p:nvSpPr>
          <p:cNvPr id="57" name="矩形 56"/>
          <p:cNvSpPr/>
          <p:nvPr/>
        </p:nvSpPr>
        <p:spPr>
          <a:xfrm>
            <a:off x="3250390" y="3377826"/>
            <a:ext cx="5520438" cy="10106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3250223" y="3376647"/>
            <a:ext cx="475698" cy="10118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6800" rIns="46800" rtlCol="0" anchor="ctr"/>
          <a:lstStyle/>
          <a:p>
            <a:pPr algn="ctr"/>
            <a:r>
              <a:rPr lang="zh-CN" altLang="en-US" sz="1300" dirty="0" smtClean="0"/>
              <a:t>资源组件</a:t>
            </a:r>
            <a:endParaRPr lang="en-US" altLang="zh-CN" sz="1300" dirty="0" smtClean="0"/>
          </a:p>
        </p:txBody>
      </p:sp>
      <p:sp>
        <p:nvSpPr>
          <p:cNvPr id="63" name="矩形 62"/>
          <p:cNvSpPr/>
          <p:nvPr/>
        </p:nvSpPr>
        <p:spPr>
          <a:xfrm>
            <a:off x="7170178" y="4551611"/>
            <a:ext cx="1272209" cy="3083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模型服务容器</a:t>
            </a:r>
            <a:endParaRPr lang="zh-CN" altLang="en-US" sz="1200" dirty="0"/>
          </a:p>
        </p:txBody>
      </p:sp>
      <p:sp>
        <p:nvSpPr>
          <p:cNvPr id="64" name="矩形 63"/>
          <p:cNvSpPr/>
          <p:nvPr/>
        </p:nvSpPr>
        <p:spPr>
          <a:xfrm>
            <a:off x="7170178" y="4959663"/>
            <a:ext cx="1272209" cy="3083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数据服务容器</a:t>
            </a:r>
            <a:endParaRPr lang="zh-CN" altLang="en-US" sz="1200" dirty="0"/>
          </a:p>
        </p:txBody>
      </p:sp>
      <p:sp>
        <p:nvSpPr>
          <p:cNvPr id="65" name="矩形 64"/>
          <p:cNvSpPr/>
          <p:nvPr/>
        </p:nvSpPr>
        <p:spPr>
          <a:xfrm>
            <a:off x="7170178" y="5377922"/>
            <a:ext cx="1272209" cy="3083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对比服务容器</a:t>
            </a:r>
            <a:endParaRPr lang="zh-CN" altLang="en-US" sz="1200" dirty="0"/>
          </a:p>
        </p:txBody>
      </p:sp>
      <p:sp>
        <p:nvSpPr>
          <p:cNvPr id="139" name="矩形 138"/>
          <p:cNvSpPr/>
          <p:nvPr/>
        </p:nvSpPr>
        <p:spPr>
          <a:xfrm>
            <a:off x="6472393" y="3966556"/>
            <a:ext cx="520616" cy="26705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封装</a:t>
            </a:r>
          </a:p>
        </p:txBody>
      </p:sp>
      <p:sp>
        <p:nvSpPr>
          <p:cNvPr id="142" name="矩形 141"/>
          <p:cNvSpPr/>
          <p:nvPr/>
        </p:nvSpPr>
        <p:spPr>
          <a:xfrm>
            <a:off x="8015707" y="3959600"/>
            <a:ext cx="522605" cy="2890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发布</a:t>
            </a:r>
            <a:endParaRPr lang="zh-CN" altLang="en-US" sz="1200" dirty="0"/>
          </a:p>
        </p:txBody>
      </p:sp>
      <p:sp>
        <p:nvSpPr>
          <p:cNvPr id="145" name="矩形 144"/>
          <p:cNvSpPr/>
          <p:nvPr/>
        </p:nvSpPr>
        <p:spPr>
          <a:xfrm>
            <a:off x="7286738" y="3966556"/>
            <a:ext cx="523160" cy="27910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部署</a:t>
            </a:r>
          </a:p>
        </p:txBody>
      </p:sp>
      <p:cxnSp>
        <p:nvCxnSpPr>
          <p:cNvPr id="38" name="直接箭头连接符 37"/>
          <p:cNvCxnSpPr>
            <a:stCxn id="139" idx="3"/>
            <a:endCxn id="145" idx="1"/>
          </p:cNvCxnSpPr>
          <p:nvPr/>
        </p:nvCxnSpPr>
        <p:spPr>
          <a:xfrm>
            <a:off x="6993009" y="4100083"/>
            <a:ext cx="293729" cy="602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8" name="直接箭头连接符 17"/>
          <p:cNvCxnSpPr>
            <a:stCxn id="145" idx="3"/>
            <a:endCxn id="142" idx="1"/>
          </p:cNvCxnSpPr>
          <p:nvPr/>
        </p:nvCxnSpPr>
        <p:spPr>
          <a:xfrm flipV="1">
            <a:off x="7809898" y="4104143"/>
            <a:ext cx="205809" cy="196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矩形 73"/>
          <p:cNvSpPr/>
          <p:nvPr/>
        </p:nvSpPr>
        <p:spPr>
          <a:xfrm>
            <a:off x="3959033" y="3959600"/>
            <a:ext cx="1022045" cy="2740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异构性分析</a:t>
            </a:r>
            <a:endParaRPr lang="zh-CN" altLang="en-US" sz="1200" dirty="0"/>
          </a:p>
        </p:txBody>
      </p:sp>
      <p:sp>
        <p:nvSpPr>
          <p:cNvPr id="75" name="矩形 74"/>
          <p:cNvSpPr/>
          <p:nvPr/>
        </p:nvSpPr>
        <p:spPr>
          <a:xfrm>
            <a:off x="5200335" y="3959600"/>
            <a:ext cx="1022045" cy="2740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结构化描述</a:t>
            </a:r>
            <a:endParaRPr lang="zh-CN" altLang="en-US" sz="1200" dirty="0"/>
          </a:p>
        </p:txBody>
      </p:sp>
      <p:cxnSp>
        <p:nvCxnSpPr>
          <p:cNvPr id="24" name="直接箭头连接符 23"/>
          <p:cNvCxnSpPr>
            <a:stCxn id="74" idx="3"/>
            <a:endCxn id="75" idx="1"/>
          </p:cNvCxnSpPr>
          <p:nvPr/>
        </p:nvCxnSpPr>
        <p:spPr>
          <a:xfrm>
            <a:off x="4981078" y="4096605"/>
            <a:ext cx="21925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75" idx="3"/>
            <a:endCxn id="139" idx="1"/>
          </p:cNvCxnSpPr>
          <p:nvPr/>
        </p:nvCxnSpPr>
        <p:spPr>
          <a:xfrm>
            <a:off x="6222380" y="4096605"/>
            <a:ext cx="250013" cy="34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>
            <a:off x="5522220" y="3504573"/>
            <a:ext cx="1463169" cy="3083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模型资源</a:t>
            </a:r>
            <a:endParaRPr lang="zh-CN" altLang="en-US" sz="1200" dirty="0"/>
          </a:p>
        </p:txBody>
      </p:sp>
      <p:sp>
        <p:nvSpPr>
          <p:cNvPr id="85" name="矩形 84"/>
          <p:cNvSpPr/>
          <p:nvPr/>
        </p:nvSpPr>
        <p:spPr>
          <a:xfrm>
            <a:off x="3967705" y="3504573"/>
            <a:ext cx="1386507" cy="3083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数据资源</a:t>
            </a:r>
            <a:endParaRPr lang="zh-CN" altLang="en-US" sz="1200" dirty="0"/>
          </a:p>
        </p:txBody>
      </p:sp>
      <p:sp>
        <p:nvSpPr>
          <p:cNvPr id="86" name="矩形 85"/>
          <p:cNvSpPr/>
          <p:nvPr/>
        </p:nvSpPr>
        <p:spPr>
          <a:xfrm>
            <a:off x="7145655" y="3504573"/>
            <a:ext cx="1402080" cy="3083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结果对比方法资源</a:t>
            </a:r>
            <a:endParaRPr lang="zh-CN" altLang="en-US" sz="1200" dirty="0"/>
          </a:p>
        </p:txBody>
      </p:sp>
      <p:sp>
        <p:nvSpPr>
          <p:cNvPr id="89" name="矩形 88"/>
          <p:cNvSpPr/>
          <p:nvPr/>
        </p:nvSpPr>
        <p:spPr>
          <a:xfrm>
            <a:off x="5861855" y="2853325"/>
            <a:ext cx="533822" cy="3975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表达存储</a:t>
            </a:r>
            <a:endParaRPr lang="zh-CN" altLang="en-US" sz="1200" dirty="0"/>
          </a:p>
        </p:txBody>
      </p:sp>
      <p:sp>
        <p:nvSpPr>
          <p:cNvPr id="33" name="文本框 32"/>
          <p:cNvSpPr txBox="1"/>
          <p:nvPr/>
        </p:nvSpPr>
        <p:spPr>
          <a:xfrm>
            <a:off x="3885299" y="4702536"/>
            <a:ext cx="384721" cy="75918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300" dirty="0" smtClean="0"/>
              <a:t>网络架构</a:t>
            </a:r>
            <a:endParaRPr lang="zh-CN" altLang="en-US" sz="1300" dirty="0"/>
          </a:p>
        </p:txBody>
      </p:sp>
      <p:sp>
        <p:nvSpPr>
          <p:cNvPr id="92" name="文本框 91"/>
          <p:cNvSpPr txBox="1"/>
          <p:nvPr/>
        </p:nvSpPr>
        <p:spPr>
          <a:xfrm>
            <a:off x="6672642" y="4702536"/>
            <a:ext cx="384721" cy="75918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300" dirty="0" smtClean="0"/>
              <a:t>服务容器</a:t>
            </a:r>
            <a:endParaRPr lang="zh-CN" altLang="en-US" sz="1300" dirty="0"/>
          </a:p>
        </p:txBody>
      </p:sp>
      <p:sp>
        <p:nvSpPr>
          <p:cNvPr id="93" name="矩形 92"/>
          <p:cNvSpPr/>
          <p:nvPr/>
        </p:nvSpPr>
        <p:spPr>
          <a:xfrm>
            <a:off x="3868645" y="4448160"/>
            <a:ext cx="2793986" cy="1310721"/>
          </a:xfrm>
          <a:custGeom>
            <a:avLst/>
            <a:gdLst>
              <a:gd name="connsiteX0" fmla="*/ 0 w 2793986"/>
              <a:gd name="connsiteY0" fmla="*/ 0 h 1310721"/>
              <a:gd name="connsiteX1" fmla="*/ 2793986 w 2793986"/>
              <a:gd name="connsiteY1" fmla="*/ 0 h 1310721"/>
              <a:gd name="connsiteX2" fmla="*/ 2793986 w 2793986"/>
              <a:gd name="connsiteY2" fmla="*/ 1310721 h 1310721"/>
              <a:gd name="connsiteX3" fmla="*/ 0 w 2793986"/>
              <a:gd name="connsiteY3" fmla="*/ 1310721 h 1310721"/>
              <a:gd name="connsiteX4" fmla="*/ 0 w 2793986"/>
              <a:gd name="connsiteY4" fmla="*/ 0 h 1310721"/>
              <a:gd name="connsiteX0" fmla="*/ 2793986 w 2885426"/>
              <a:gd name="connsiteY0" fmla="*/ 1310721 h 1402161"/>
              <a:gd name="connsiteX1" fmla="*/ 0 w 2885426"/>
              <a:gd name="connsiteY1" fmla="*/ 1310721 h 1402161"/>
              <a:gd name="connsiteX2" fmla="*/ 0 w 2885426"/>
              <a:gd name="connsiteY2" fmla="*/ 0 h 1402161"/>
              <a:gd name="connsiteX3" fmla="*/ 2793986 w 2885426"/>
              <a:gd name="connsiteY3" fmla="*/ 0 h 1402161"/>
              <a:gd name="connsiteX4" fmla="*/ 2885426 w 2885426"/>
              <a:gd name="connsiteY4" fmla="*/ 1402161 h 1402161"/>
              <a:gd name="connsiteX0" fmla="*/ 2793986 w 2793986"/>
              <a:gd name="connsiteY0" fmla="*/ 1310721 h 1310721"/>
              <a:gd name="connsiteX1" fmla="*/ 0 w 2793986"/>
              <a:gd name="connsiteY1" fmla="*/ 1310721 h 1310721"/>
              <a:gd name="connsiteX2" fmla="*/ 0 w 2793986"/>
              <a:gd name="connsiteY2" fmla="*/ 0 h 1310721"/>
              <a:gd name="connsiteX3" fmla="*/ 2793986 w 2793986"/>
              <a:gd name="connsiteY3" fmla="*/ 0 h 1310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3986" h="1310721">
                <a:moveTo>
                  <a:pt x="2793986" y="1310721"/>
                </a:moveTo>
                <a:lnTo>
                  <a:pt x="0" y="1310721"/>
                </a:lnTo>
                <a:lnTo>
                  <a:pt x="0" y="0"/>
                </a:lnTo>
                <a:lnTo>
                  <a:pt x="2793986" y="0"/>
                </a:lnTo>
              </a:path>
            </a:pathLst>
          </a:cu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94" name="矩形 93"/>
          <p:cNvSpPr/>
          <p:nvPr/>
        </p:nvSpPr>
        <p:spPr>
          <a:xfrm>
            <a:off x="6662631" y="4448160"/>
            <a:ext cx="1997359" cy="1310721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67" name="矩形 66"/>
          <p:cNvSpPr/>
          <p:nvPr/>
        </p:nvSpPr>
        <p:spPr>
          <a:xfrm>
            <a:off x="3852279" y="2273593"/>
            <a:ext cx="4802794" cy="496093"/>
          </a:xfrm>
          <a:custGeom>
            <a:avLst/>
            <a:gdLst>
              <a:gd name="connsiteX0" fmla="*/ 0 w 4802794"/>
              <a:gd name="connsiteY0" fmla="*/ 0 h 457026"/>
              <a:gd name="connsiteX1" fmla="*/ 4802794 w 4802794"/>
              <a:gd name="connsiteY1" fmla="*/ 0 h 457026"/>
              <a:gd name="connsiteX2" fmla="*/ 4802794 w 4802794"/>
              <a:gd name="connsiteY2" fmla="*/ 457026 h 457026"/>
              <a:gd name="connsiteX3" fmla="*/ 0 w 4802794"/>
              <a:gd name="connsiteY3" fmla="*/ 457026 h 457026"/>
              <a:gd name="connsiteX4" fmla="*/ 0 w 4802794"/>
              <a:gd name="connsiteY4" fmla="*/ 0 h 457026"/>
              <a:gd name="connsiteX0" fmla="*/ 0 w 4802794"/>
              <a:gd name="connsiteY0" fmla="*/ 457026 h 548466"/>
              <a:gd name="connsiteX1" fmla="*/ 0 w 4802794"/>
              <a:gd name="connsiteY1" fmla="*/ 0 h 548466"/>
              <a:gd name="connsiteX2" fmla="*/ 4802794 w 4802794"/>
              <a:gd name="connsiteY2" fmla="*/ 0 h 548466"/>
              <a:gd name="connsiteX3" fmla="*/ 4802794 w 4802794"/>
              <a:gd name="connsiteY3" fmla="*/ 457026 h 548466"/>
              <a:gd name="connsiteX4" fmla="*/ 91440 w 4802794"/>
              <a:gd name="connsiteY4" fmla="*/ 548466 h 548466"/>
              <a:gd name="connsiteX0" fmla="*/ 0 w 4802794"/>
              <a:gd name="connsiteY0" fmla="*/ 457026 h 900890"/>
              <a:gd name="connsiteX1" fmla="*/ 0 w 4802794"/>
              <a:gd name="connsiteY1" fmla="*/ 0 h 900890"/>
              <a:gd name="connsiteX2" fmla="*/ 4802794 w 4802794"/>
              <a:gd name="connsiteY2" fmla="*/ 0 h 900890"/>
              <a:gd name="connsiteX3" fmla="*/ 4802794 w 4802794"/>
              <a:gd name="connsiteY3" fmla="*/ 457026 h 900890"/>
              <a:gd name="connsiteX4" fmla="*/ 2774064 w 4802794"/>
              <a:gd name="connsiteY4" fmla="*/ 900440 h 900890"/>
              <a:gd name="connsiteX5" fmla="*/ 91440 w 4802794"/>
              <a:gd name="connsiteY5" fmla="*/ 548466 h 900890"/>
              <a:gd name="connsiteX0" fmla="*/ 0 w 4802794"/>
              <a:gd name="connsiteY0" fmla="*/ 457026 h 900440"/>
              <a:gd name="connsiteX1" fmla="*/ 0 w 4802794"/>
              <a:gd name="connsiteY1" fmla="*/ 0 h 900440"/>
              <a:gd name="connsiteX2" fmla="*/ 4802794 w 4802794"/>
              <a:gd name="connsiteY2" fmla="*/ 0 h 900440"/>
              <a:gd name="connsiteX3" fmla="*/ 4802794 w 4802794"/>
              <a:gd name="connsiteY3" fmla="*/ 457026 h 900440"/>
              <a:gd name="connsiteX4" fmla="*/ 2774064 w 4802794"/>
              <a:gd name="connsiteY4" fmla="*/ 900440 h 900440"/>
              <a:gd name="connsiteX0" fmla="*/ 0 w 4802794"/>
              <a:gd name="connsiteY0" fmla="*/ 457026 h 457026"/>
              <a:gd name="connsiteX1" fmla="*/ 0 w 4802794"/>
              <a:gd name="connsiteY1" fmla="*/ 0 h 457026"/>
              <a:gd name="connsiteX2" fmla="*/ 4802794 w 4802794"/>
              <a:gd name="connsiteY2" fmla="*/ 0 h 457026"/>
              <a:gd name="connsiteX3" fmla="*/ 4802794 w 4802794"/>
              <a:gd name="connsiteY3" fmla="*/ 457026 h 457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2794" h="457026">
                <a:moveTo>
                  <a:pt x="0" y="457026"/>
                </a:moveTo>
                <a:lnTo>
                  <a:pt x="0" y="0"/>
                </a:lnTo>
                <a:lnTo>
                  <a:pt x="4802794" y="0"/>
                </a:lnTo>
                <a:lnTo>
                  <a:pt x="4802794" y="457026"/>
                </a:lnTo>
              </a:path>
            </a:pathLst>
          </a:custGeom>
          <a:noFill/>
          <a:ln w="9525" cap="flat" cmpd="sng" algn="ctr">
            <a:solidFill>
              <a:schemeClr val="bg1">
                <a:lumMod val="50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69" name="矩形 68"/>
          <p:cNvSpPr/>
          <p:nvPr/>
        </p:nvSpPr>
        <p:spPr>
          <a:xfrm>
            <a:off x="3857196" y="2744280"/>
            <a:ext cx="4802794" cy="561706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70" name="矩形 69"/>
          <p:cNvSpPr/>
          <p:nvPr/>
        </p:nvSpPr>
        <p:spPr>
          <a:xfrm>
            <a:off x="3857196" y="3436837"/>
            <a:ext cx="4802794" cy="457026"/>
          </a:xfrm>
          <a:custGeom>
            <a:avLst/>
            <a:gdLst>
              <a:gd name="connsiteX0" fmla="*/ 0 w 4802794"/>
              <a:gd name="connsiteY0" fmla="*/ 0 h 457026"/>
              <a:gd name="connsiteX1" fmla="*/ 4802794 w 4802794"/>
              <a:gd name="connsiteY1" fmla="*/ 0 h 457026"/>
              <a:gd name="connsiteX2" fmla="*/ 4802794 w 4802794"/>
              <a:gd name="connsiteY2" fmla="*/ 457026 h 457026"/>
              <a:gd name="connsiteX3" fmla="*/ 0 w 4802794"/>
              <a:gd name="connsiteY3" fmla="*/ 457026 h 457026"/>
              <a:gd name="connsiteX4" fmla="*/ 0 w 4802794"/>
              <a:gd name="connsiteY4" fmla="*/ 0 h 457026"/>
              <a:gd name="connsiteX0" fmla="*/ 0 w 4802794"/>
              <a:gd name="connsiteY0" fmla="*/ 457026 h 548466"/>
              <a:gd name="connsiteX1" fmla="*/ 0 w 4802794"/>
              <a:gd name="connsiteY1" fmla="*/ 0 h 548466"/>
              <a:gd name="connsiteX2" fmla="*/ 4802794 w 4802794"/>
              <a:gd name="connsiteY2" fmla="*/ 0 h 548466"/>
              <a:gd name="connsiteX3" fmla="*/ 4802794 w 4802794"/>
              <a:gd name="connsiteY3" fmla="*/ 457026 h 548466"/>
              <a:gd name="connsiteX4" fmla="*/ 91440 w 4802794"/>
              <a:gd name="connsiteY4" fmla="*/ 548466 h 548466"/>
              <a:gd name="connsiteX0" fmla="*/ 0 w 4802794"/>
              <a:gd name="connsiteY0" fmla="*/ 457026 h 457026"/>
              <a:gd name="connsiteX1" fmla="*/ 0 w 4802794"/>
              <a:gd name="connsiteY1" fmla="*/ 0 h 457026"/>
              <a:gd name="connsiteX2" fmla="*/ 4802794 w 4802794"/>
              <a:gd name="connsiteY2" fmla="*/ 0 h 457026"/>
              <a:gd name="connsiteX3" fmla="*/ 4802794 w 4802794"/>
              <a:gd name="connsiteY3" fmla="*/ 457026 h 457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2794" h="457026">
                <a:moveTo>
                  <a:pt x="0" y="457026"/>
                </a:moveTo>
                <a:lnTo>
                  <a:pt x="0" y="0"/>
                </a:lnTo>
                <a:lnTo>
                  <a:pt x="4802794" y="0"/>
                </a:lnTo>
                <a:lnTo>
                  <a:pt x="4802794" y="457026"/>
                </a:lnTo>
              </a:path>
            </a:pathLst>
          </a:custGeom>
          <a:noFill/>
          <a:ln w="9525" cap="flat" cmpd="sng" algn="ctr">
            <a:solidFill>
              <a:schemeClr val="bg1">
                <a:lumMod val="50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71" name="矩形 70"/>
          <p:cNvSpPr/>
          <p:nvPr/>
        </p:nvSpPr>
        <p:spPr>
          <a:xfrm>
            <a:off x="3857196" y="3895042"/>
            <a:ext cx="4802794" cy="420770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0108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509299" y="513871"/>
            <a:ext cx="5036043" cy="5575874"/>
            <a:chOff x="6509299" y="513871"/>
            <a:chExt cx="5036043" cy="5575874"/>
          </a:xfrm>
        </p:grpSpPr>
        <p:sp>
          <p:nvSpPr>
            <p:cNvPr id="3" name="文本框 2"/>
            <p:cNvSpPr txBox="1"/>
            <p:nvPr/>
          </p:nvSpPr>
          <p:spPr>
            <a:xfrm>
              <a:off x="6509299" y="3670336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客户端</a:t>
              </a:r>
              <a:endPara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0507130" y="3627316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服务</a:t>
              </a:r>
              <a:r>
                <a:rPr lang="zh-CN" altLang="en-US" sz="16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端</a:t>
              </a:r>
              <a:endPara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6" name="直接箭头连接符 5"/>
            <p:cNvCxnSpPr/>
            <p:nvPr/>
          </p:nvCxnSpPr>
          <p:spPr>
            <a:xfrm>
              <a:off x="7994152" y="821648"/>
              <a:ext cx="212774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/>
          </p:nvCxnSpPr>
          <p:spPr>
            <a:xfrm rot="10800000">
              <a:off x="7994152" y="961348"/>
              <a:ext cx="212774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7994152" y="513871"/>
              <a:ext cx="21277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查询</a:t>
              </a:r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功能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994152" y="961346"/>
              <a:ext cx="21277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服务</a:t>
              </a:r>
              <a:r>
                <a:rPr lang="zh-CN" altLang="en-US" sz="16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列表</a:t>
              </a:r>
              <a:endPara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39" name="直接箭头连接符 38"/>
            <p:cNvCxnSpPr/>
            <p:nvPr/>
          </p:nvCxnSpPr>
          <p:spPr>
            <a:xfrm>
              <a:off x="7994152" y="1685248"/>
              <a:ext cx="212774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/>
            <p:nvPr/>
          </p:nvCxnSpPr>
          <p:spPr>
            <a:xfrm rot="10800000">
              <a:off x="7994152" y="1824948"/>
              <a:ext cx="212774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/>
            <p:cNvSpPr txBox="1"/>
            <p:nvPr/>
          </p:nvSpPr>
          <p:spPr>
            <a:xfrm>
              <a:off x="7994152" y="1377471"/>
              <a:ext cx="21277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查询</a:t>
              </a:r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服务</a:t>
              </a:r>
              <a:r>
                <a:rPr lang="zh-CN" altLang="en-US" sz="16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详情</a:t>
              </a:r>
              <a:endPara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994152" y="1824946"/>
              <a:ext cx="21277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服务</a:t>
              </a:r>
              <a:r>
                <a:rPr lang="zh-CN" altLang="en-US" sz="16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描述文档</a:t>
              </a:r>
              <a:endPara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44" name="直接箭头连接符 43"/>
            <p:cNvCxnSpPr/>
            <p:nvPr/>
          </p:nvCxnSpPr>
          <p:spPr>
            <a:xfrm>
              <a:off x="7994152" y="2519441"/>
              <a:ext cx="212774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/>
            <p:nvPr/>
          </p:nvCxnSpPr>
          <p:spPr>
            <a:xfrm rot="10800000">
              <a:off x="7994152" y="2659141"/>
              <a:ext cx="212774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/>
            <p:cNvSpPr txBox="1"/>
            <p:nvPr/>
          </p:nvSpPr>
          <p:spPr>
            <a:xfrm>
              <a:off x="7994152" y="2211664"/>
              <a:ext cx="21277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选择</a:t>
              </a:r>
              <a:r>
                <a:rPr lang="en-US" altLang="zh-CN" sz="16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/</a:t>
              </a:r>
              <a:r>
                <a:rPr lang="zh-CN" altLang="en-US" sz="16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上传数据</a:t>
              </a:r>
              <a:endPara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7994152" y="2659139"/>
              <a:ext cx="21277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上传状态码</a:t>
              </a:r>
              <a:endPara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49" name="直接箭头连接符 48"/>
            <p:cNvCxnSpPr/>
            <p:nvPr/>
          </p:nvCxnSpPr>
          <p:spPr>
            <a:xfrm>
              <a:off x="7994152" y="3300093"/>
              <a:ext cx="212774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49"/>
            <p:cNvCxnSpPr/>
            <p:nvPr/>
          </p:nvCxnSpPr>
          <p:spPr>
            <a:xfrm rot="10800000">
              <a:off x="7994152" y="3439793"/>
              <a:ext cx="212774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文本框 50"/>
            <p:cNvSpPr txBox="1"/>
            <p:nvPr/>
          </p:nvSpPr>
          <p:spPr>
            <a:xfrm>
              <a:off x="7994152" y="3017716"/>
              <a:ext cx="21277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异步执行</a:t>
              </a:r>
              <a:endPara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7994152" y="3465191"/>
              <a:ext cx="21277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执行</a:t>
              </a:r>
              <a:r>
                <a:rPr lang="zh-CN" altLang="en-US" sz="16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状态码</a:t>
              </a:r>
              <a:endPara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54" name="直接箭头连接符 53"/>
            <p:cNvCxnSpPr/>
            <p:nvPr/>
          </p:nvCxnSpPr>
          <p:spPr>
            <a:xfrm>
              <a:off x="7994152" y="4087493"/>
              <a:ext cx="212774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/>
            <p:nvPr/>
          </p:nvCxnSpPr>
          <p:spPr>
            <a:xfrm rot="10800000">
              <a:off x="7994152" y="4227193"/>
              <a:ext cx="212774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本框 55"/>
            <p:cNvSpPr txBox="1"/>
            <p:nvPr/>
          </p:nvSpPr>
          <p:spPr>
            <a:xfrm>
              <a:off x="7994152" y="3792416"/>
              <a:ext cx="21277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查询调用记录</a:t>
              </a:r>
              <a:endPara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7994152" y="4214491"/>
              <a:ext cx="21277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运行记录</a:t>
              </a:r>
              <a:endPara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59" name="直接箭头连接符 58"/>
            <p:cNvCxnSpPr/>
            <p:nvPr/>
          </p:nvCxnSpPr>
          <p:spPr>
            <a:xfrm>
              <a:off x="7994152" y="4849493"/>
              <a:ext cx="212774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/>
            <p:nvPr/>
          </p:nvCxnSpPr>
          <p:spPr>
            <a:xfrm rot="10800000">
              <a:off x="7994152" y="4989193"/>
              <a:ext cx="212774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/>
            <p:cNvSpPr txBox="1"/>
            <p:nvPr/>
          </p:nvSpPr>
          <p:spPr>
            <a:xfrm>
              <a:off x="7994152" y="4554416"/>
              <a:ext cx="21277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查看运行状态</a:t>
              </a:r>
              <a:endPara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7994152" y="4989191"/>
              <a:ext cx="21277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运行状态</a:t>
              </a:r>
              <a:endPara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64" name="直接箭头连接符 63"/>
            <p:cNvCxnSpPr/>
            <p:nvPr/>
          </p:nvCxnSpPr>
          <p:spPr>
            <a:xfrm>
              <a:off x="7994152" y="5611493"/>
              <a:ext cx="212774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/>
            <p:cNvCxnSpPr/>
            <p:nvPr/>
          </p:nvCxnSpPr>
          <p:spPr>
            <a:xfrm rot="10800000">
              <a:off x="7994152" y="5751193"/>
              <a:ext cx="212774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文本框 65"/>
            <p:cNvSpPr txBox="1"/>
            <p:nvPr/>
          </p:nvSpPr>
          <p:spPr>
            <a:xfrm>
              <a:off x="7994152" y="5316416"/>
              <a:ext cx="21277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下载</a:t>
              </a:r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结果</a:t>
              </a: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7994152" y="5751191"/>
              <a:ext cx="21277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结果数据</a:t>
              </a:r>
              <a:endPara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pic>
          <p:nvPicPr>
            <p:cNvPr id="68" name="图片 6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09299" y="2771089"/>
              <a:ext cx="957263" cy="899247"/>
            </a:xfrm>
            <a:prstGeom prst="rect">
              <a:avLst/>
            </a:prstGeom>
          </p:spPr>
        </p:pic>
        <p:pic>
          <p:nvPicPr>
            <p:cNvPr id="69" name="图片 6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46082" y="2771088"/>
              <a:ext cx="1199260" cy="803141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/>
          </p:nvSpPr>
          <p:spPr>
            <a:xfrm>
              <a:off x="7578653" y="722506"/>
              <a:ext cx="191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①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7578653" y="1592500"/>
              <a:ext cx="191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②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7578653" y="2407601"/>
              <a:ext cx="191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③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7578653" y="3147019"/>
              <a:ext cx="191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④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7578653" y="3973471"/>
              <a:ext cx="191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⑤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7578653" y="4715999"/>
              <a:ext cx="191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⑥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7578653" y="5484228"/>
              <a:ext cx="191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⑦</a:t>
              </a: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2456191" y="529898"/>
            <a:ext cx="2012950" cy="5274203"/>
            <a:chOff x="2989591" y="553372"/>
            <a:chExt cx="2012950" cy="5274203"/>
          </a:xfrm>
        </p:grpSpPr>
        <p:sp>
          <p:nvSpPr>
            <p:cNvPr id="13" name="矩形 12"/>
            <p:cNvSpPr/>
            <p:nvPr/>
          </p:nvSpPr>
          <p:spPr>
            <a:xfrm>
              <a:off x="3430916" y="1359993"/>
              <a:ext cx="1130300" cy="38521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数据准备</a:t>
              </a:r>
              <a:endPara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2989591" y="553372"/>
              <a:ext cx="2012950" cy="38521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配置</a:t>
              </a:r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程序</a:t>
              </a:r>
              <a:r>
                <a:rPr lang="zh-CN" altLang="en-US" sz="16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运行环境</a:t>
              </a:r>
              <a:endPara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3430916" y="2130425"/>
              <a:ext cx="1130300" cy="38521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启动</a:t>
              </a:r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程序</a:t>
              </a:r>
            </a:p>
          </p:txBody>
        </p:sp>
        <p:sp>
          <p:nvSpPr>
            <p:cNvPr id="79" name="矩形 78"/>
            <p:cNvSpPr/>
            <p:nvPr/>
          </p:nvSpPr>
          <p:spPr>
            <a:xfrm>
              <a:off x="3210253" y="3792559"/>
              <a:ext cx="1571625" cy="38521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查看运行状态</a:t>
              </a:r>
              <a:endPara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3430916" y="4627449"/>
              <a:ext cx="1130300" cy="38521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运行结束</a:t>
              </a:r>
              <a:endPara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3210253" y="5442359"/>
              <a:ext cx="1571625" cy="38521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查看运行结果</a:t>
              </a:r>
              <a:endPara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6" name="直接箭头连接符 15"/>
            <p:cNvCxnSpPr>
              <a:stCxn id="72" idx="2"/>
              <a:endCxn id="13" idx="0"/>
            </p:cNvCxnSpPr>
            <p:nvPr/>
          </p:nvCxnSpPr>
          <p:spPr>
            <a:xfrm>
              <a:off x="3996066" y="938588"/>
              <a:ext cx="0" cy="421405"/>
            </a:xfrm>
            <a:prstGeom prst="straightConnector1">
              <a:avLst/>
            </a:prstGeom>
            <a:ln w="12700">
              <a:tailEnd type="triangl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stCxn id="13" idx="2"/>
              <a:endCxn id="78" idx="0"/>
            </p:cNvCxnSpPr>
            <p:nvPr/>
          </p:nvCxnSpPr>
          <p:spPr>
            <a:xfrm>
              <a:off x="3996066" y="1745209"/>
              <a:ext cx="0" cy="385216"/>
            </a:xfrm>
            <a:prstGeom prst="straightConnector1">
              <a:avLst/>
            </a:prstGeom>
            <a:ln w="12700">
              <a:tailEnd type="triangl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>
              <a:stCxn id="78" idx="2"/>
              <a:endCxn id="89" idx="0"/>
            </p:cNvCxnSpPr>
            <p:nvPr/>
          </p:nvCxnSpPr>
          <p:spPr>
            <a:xfrm>
              <a:off x="3996066" y="2515641"/>
              <a:ext cx="0" cy="405839"/>
            </a:xfrm>
            <a:prstGeom prst="straightConnector1">
              <a:avLst/>
            </a:prstGeom>
            <a:ln w="12700">
              <a:tailEnd type="triangl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>
              <a:stCxn id="79" idx="2"/>
              <a:endCxn id="80" idx="0"/>
            </p:cNvCxnSpPr>
            <p:nvPr/>
          </p:nvCxnSpPr>
          <p:spPr>
            <a:xfrm>
              <a:off x="3996066" y="4177775"/>
              <a:ext cx="0" cy="449674"/>
            </a:xfrm>
            <a:prstGeom prst="straightConnector1">
              <a:avLst/>
            </a:prstGeom>
            <a:ln w="12700">
              <a:tailEnd type="triangl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stCxn id="80" idx="2"/>
              <a:endCxn id="81" idx="0"/>
            </p:cNvCxnSpPr>
            <p:nvPr/>
          </p:nvCxnSpPr>
          <p:spPr>
            <a:xfrm>
              <a:off x="3996066" y="5012665"/>
              <a:ext cx="0" cy="429694"/>
            </a:xfrm>
            <a:prstGeom prst="straightConnector1">
              <a:avLst/>
            </a:prstGeom>
            <a:ln w="12700">
              <a:tailEnd type="triangl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9" name="矩形 88"/>
            <p:cNvSpPr/>
            <p:nvPr/>
          </p:nvSpPr>
          <p:spPr>
            <a:xfrm>
              <a:off x="3430916" y="2921480"/>
              <a:ext cx="1130300" cy="38521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输入数据</a:t>
              </a:r>
              <a:endPara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98" name="直接箭头连接符 97"/>
            <p:cNvCxnSpPr>
              <a:stCxn id="89" idx="2"/>
              <a:endCxn id="79" idx="0"/>
            </p:cNvCxnSpPr>
            <p:nvPr/>
          </p:nvCxnSpPr>
          <p:spPr>
            <a:xfrm>
              <a:off x="3996066" y="3306696"/>
              <a:ext cx="0" cy="485863"/>
            </a:xfrm>
            <a:prstGeom prst="straightConnector1">
              <a:avLst/>
            </a:prstGeom>
            <a:ln w="12700">
              <a:tailEnd type="triangl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078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19217" y="290985"/>
            <a:ext cx="10515600" cy="433945"/>
          </a:xfrm>
        </p:spPr>
        <p:txBody>
          <a:bodyPr/>
          <a:lstStyle/>
          <a:p>
            <a:r>
              <a:rPr lang="en-US" altLang="zh-CN" dirty="0" smtClean="0"/>
              <a:t>3.3.2. </a:t>
            </a:r>
            <a:r>
              <a:rPr lang="zh-CN" altLang="en-US" dirty="0" smtClean="0"/>
              <a:t>计算服务器微服务</a:t>
            </a:r>
            <a:endParaRPr lang="zh-CN" altLang="en-US" dirty="0"/>
          </a:p>
        </p:txBody>
      </p:sp>
      <p:grpSp>
        <p:nvGrpSpPr>
          <p:cNvPr id="18" name="组合 17"/>
          <p:cNvGrpSpPr/>
          <p:nvPr/>
        </p:nvGrpSpPr>
        <p:grpSpPr>
          <a:xfrm>
            <a:off x="319217" y="1727200"/>
            <a:ext cx="7473001" cy="4852721"/>
            <a:chOff x="1353669" y="514467"/>
            <a:chExt cx="9016458" cy="5854991"/>
          </a:xfrm>
        </p:grpSpPr>
        <p:sp>
          <p:nvSpPr>
            <p:cNvPr id="17" name="圆角矩形 16"/>
            <p:cNvSpPr/>
            <p:nvPr/>
          </p:nvSpPr>
          <p:spPr>
            <a:xfrm>
              <a:off x="3963866" y="514467"/>
              <a:ext cx="1304109" cy="908279"/>
            </a:xfrm>
            <a:prstGeom prst="roundRect">
              <a:avLst/>
            </a:prstGeom>
            <a:solidFill>
              <a:srgbClr val="7030A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矩形 93"/>
            <p:cNvSpPr/>
            <p:nvPr/>
          </p:nvSpPr>
          <p:spPr>
            <a:xfrm>
              <a:off x="1353669" y="1914271"/>
              <a:ext cx="9016457" cy="445518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1362713" y="5207973"/>
              <a:ext cx="6197361" cy="116148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1363639" y="5339731"/>
              <a:ext cx="2751881" cy="102972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1353670" y="3648214"/>
              <a:ext cx="6220918" cy="102972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353670" y="2088455"/>
              <a:ext cx="6220918" cy="102972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</a:rPr>
                <a:t>路由器拦截</a:t>
              </a:r>
              <a:r>
                <a:rPr lang="en-US" altLang="zh-CN" dirty="0" smtClean="0">
                  <a:solidFill>
                    <a:schemeClr val="tx1"/>
                  </a:solidFill>
                </a:rPr>
                <a:t>HTTP</a:t>
              </a:r>
              <a:r>
                <a:rPr lang="zh-CN" altLang="en-US" dirty="0" smtClean="0">
                  <a:solidFill>
                    <a:schemeClr val="tx1"/>
                  </a:solidFill>
                </a:rPr>
                <a:t>请求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231238" y="751410"/>
              <a:ext cx="1919612" cy="460956"/>
              <a:chOff x="5665954" y="1874542"/>
              <a:chExt cx="1919612" cy="460956"/>
            </a:xfrm>
          </p:grpSpPr>
          <p:pic>
            <p:nvPicPr>
              <p:cNvPr id="43" name="图片 42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575" t="20001" r="20813" b="21138"/>
              <a:stretch/>
            </p:blipFill>
            <p:spPr>
              <a:xfrm>
                <a:off x="6197189" y="1986462"/>
                <a:ext cx="204812" cy="212949"/>
              </a:xfrm>
              <a:prstGeom prst="rect">
                <a:avLst/>
              </a:prstGeom>
            </p:spPr>
          </p:pic>
          <p:pic>
            <p:nvPicPr>
              <p:cNvPr id="44" name="图片 4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5954" y="1874542"/>
                <a:ext cx="460955" cy="460956"/>
              </a:xfrm>
              <a:prstGeom prst="rect">
                <a:avLst/>
              </a:prstGeom>
            </p:spPr>
          </p:pic>
          <p:sp>
            <p:nvSpPr>
              <p:cNvPr id="45" name="文本框 44"/>
              <p:cNvSpPr txBox="1"/>
              <p:nvPr/>
            </p:nvSpPr>
            <p:spPr>
              <a:xfrm>
                <a:off x="6708403" y="1962781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/>
                  <a:t>浏览器</a:t>
                </a:r>
                <a:endParaRPr lang="zh-CN" altLang="en-US" dirty="0"/>
              </a:p>
            </p:txBody>
          </p:sp>
        </p:grpSp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2779" y="2265629"/>
              <a:ext cx="1081703" cy="675378"/>
            </a:xfrm>
            <a:prstGeom prst="rect">
              <a:avLst/>
            </a:prstGeom>
          </p:spPr>
        </p:pic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90683" y="3929842"/>
              <a:ext cx="420445" cy="537500"/>
            </a:xfrm>
            <a:prstGeom prst="rect">
              <a:avLst/>
            </a:prstGeom>
          </p:spPr>
        </p:pic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71047" y="3933565"/>
              <a:ext cx="420445" cy="537500"/>
            </a:xfrm>
            <a:prstGeom prst="rect">
              <a:avLst/>
            </a:prstGeom>
          </p:spPr>
        </p:pic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69280" y="3929842"/>
              <a:ext cx="420445" cy="537500"/>
            </a:xfrm>
            <a:prstGeom prst="rect">
              <a:avLst/>
            </a:prstGeom>
          </p:spPr>
        </p:pic>
        <p:sp>
          <p:nvSpPr>
            <p:cNvPr id="59" name="文本框 58"/>
            <p:cNvSpPr txBox="1"/>
            <p:nvPr/>
          </p:nvSpPr>
          <p:spPr>
            <a:xfrm>
              <a:off x="2007705" y="3987264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IBIS</a:t>
              </a:r>
              <a:endParaRPr lang="zh-CN" altLang="en-US" dirty="0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4129108" y="4037353"/>
              <a:ext cx="1351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Biome-BGC</a:t>
              </a:r>
              <a:endParaRPr lang="zh-CN" altLang="en-US" dirty="0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6809472" y="4002832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LPJ</a:t>
              </a:r>
              <a:endParaRPr lang="zh-CN" altLang="en-US" dirty="0"/>
            </a:p>
          </p:txBody>
        </p:sp>
        <p:sp>
          <p:nvSpPr>
            <p:cNvPr id="11" name="下箭头 10"/>
            <p:cNvSpPr/>
            <p:nvPr/>
          </p:nvSpPr>
          <p:spPr>
            <a:xfrm>
              <a:off x="4307488" y="1504137"/>
              <a:ext cx="497446" cy="329784"/>
            </a:xfrm>
            <a:prstGeom prst="downArrow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4" name="图片 6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8641" y="5577611"/>
              <a:ext cx="2007222" cy="553965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4994792" y="315472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调用模型</a:t>
              </a:r>
              <a:endParaRPr lang="zh-CN" altLang="en-US" dirty="0"/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3123243" y="475829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保存</a:t>
              </a:r>
              <a:r>
                <a:rPr lang="zh-CN" altLang="en-US" dirty="0" smtClean="0"/>
                <a:t>记录</a:t>
              </a:r>
              <a:endParaRPr lang="zh-CN" altLang="en-US" dirty="0"/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4994792" y="146072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调用服务</a:t>
              </a:r>
              <a:endParaRPr lang="zh-CN" altLang="en-US" dirty="0"/>
            </a:p>
          </p:txBody>
        </p:sp>
        <p:sp>
          <p:nvSpPr>
            <p:cNvPr id="69" name="矩形 68"/>
            <p:cNvSpPr/>
            <p:nvPr/>
          </p:nvSpPr>
          <p:spPr>
            <a:xfrm>
              <a:off x="4804934" y="5339731"/>
              <a:ext cx="2751881" cy="102972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运行</a:t>
              </a:r>
              <a:r>
                <a:rPr lang="zh-CN" altLang="en-US" dirty="0" smtClean="0">
                  <a:solidFill>
                    <a:schemeClr val="tx1"/>
                  </a:solidFill>
                </a:rPr>
                <a:t>实例管理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6448819" y="475829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保存实例</a:t>
              </a:r>
              <a:endParaRPr lang="zh-CN" altLang="en-US" dirty="0"/>
            </a:p>
          </p:txBody>
        </p:sp>
        <p:sp>
          <p:nvSpPr>
            <p:cNvPr id="87" name="矩形 86"/>
            <p:cNvSpPr/>
            <p:nvPr/>
          </p:nvSpPr>
          <p:spPr>
            <a:xfrm>
              <a:off x="8710621" y="3648214"/>
              <a:ext cx="1659506" cy="102972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</a:rPr>
                <a:t>数据微服务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7681779" y="3738202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/>
                <a:t>获取输入</a:t>
              </a:r>
              <a:endParaRPr lang="zh-CN" altLang="en-US" sz="1400" dirty="0"/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7681779" y="4403968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/>
                <a:t>保存输出</a:t>
              </a:r>
              <a:endParaRPr lang="zh-CN" altLang="en-US" sz="1400" dirty="0"/>
            </a:p>
          </p:txBody>
        </p:sp>
        <p:sp>
          <p:nvSpPr>
            <p:cNvPr id="63" name="下箭头 62"/>
            <p:cNvSpPr/>
            <p:nvPr/>
          </p:nvSpPr>
          <p:spPr>
            <a:xfrm>
              <a:off x="4307488" y="3218306"/>
              <a:ext cx="497446" cy="329784"/>
            </a:xfrm>
            <a:prstGeom prst="downArrow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下箭头 65"/>
            <p:cNvSpPr/>
            <p:nvPr/>
          </p:nvSpPr>
          <p:spPr>
            <a:xfrm>
              <a:off x="2435939" y="4812105"/>
              <a:ext cx="497446" cy="329784"/>
            </a:xfrm>
            <a:prstGeom prst="downArrow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下箭头 72"/>
            <p:cNvSpPr/>
            <p:nvPr/>
          </p:nvSpPr>
          <p:spPr>
            <a:xfrm>
              <a:off x="5761515" y="4812105"/>
              <a:ext cx="497446" cy="329784"/>
            </a:xfrm>
            <a:prstGeom prst="downArrow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右箭头 14"/>
            <p:cNvSpPr/>
            <p:nvPr/>
          </p:nvSpPr>
          <p:spPr>
            <a:xfrm>
              <a:off x="7976350" y="4251255"/>
              <a:ext cx="332509" cy="216131"/>
            </a:xfrm>
            <a:prstGeom prst="rightArrow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右箭头 89"/>
            <p:cNvSpPr/>
            <p:nvPr/>
          </p:nvSpPr>
          <p:spPr>
            <a:xfrm rot="10800000">
              <a:off x="7976350" y="4001870"/>
              <a:ext cx="332509" cy="216131"/>
            </a:xfrm>
            <a:prstGeom prst="rightArrow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9106544" y="2203728"/>
            <a:ext cx="2459714" cy="4099923"/>
            <a:chOff x="1887015" y="988195"/>
            <a:chExt cx="3121237" cy="5202568"/>
          </a:xfrm>
        </p:grpSpPr>
        <p:grpSp>
          <p:nvGrpSpPr>
            <p:cNvPr id="37" name="组合 36"/>
            <p:cNvGrpSpPr/>
            <p:nvPr/>
          </p:nvGrpSpPr>
          <p:grpSpPr>
            <a:xfrm>
              <a:off x="1887015" y="988195"/>
              <a:ext cx="3121237" cy="1683979"/>
              <a:chOff x="3933529" y="1873566"/>
              <a:chExt cx="3121237" cy="1683979"/>
            </a:xfrm>
          </p:grpSpPr>
          <p:sp>
            <p:nvSpPr>
              <p:cNvPr id="72" name="六边形 71"/>
              <p:cNvSpPr/>
              <p:nvPr/>
            </p:nvSpPr>
            <p:spPr>
              <a:xfrm rot="5400000">
                <a:off x="4411539" y="1970346"/>
                <a:ext cx="1403309" cy="1209749"/>
              </a:xfrm>
              <a:prstGeom prst="hexagon">
                <a:avLst/>
              </a:prstGeom>
              <a:noFill/>
              <a:ln w="222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平行四边形 73"/>
              <p:cNvSpPr/>
              <p:nvPr/>
            </p:nvSpPr>
            <p:spPr>
              <a:xfrm rot="1601420">
                <a:off x="4574398" y="1903100"/>
                <a:ext cx="1089899" cy="554104"/>
              </a:xfrm>
              <a:prstGeom prst="parallelogram">
                <a:avLst>
                  <a:gd name="adj" fmla="val 74485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文本框 74"/>
              <p:cNvSpPr txBox="1"/>
              <p:nvPr/>
            </p:nvSpPr>
            <p:spPr>
              <a:xfrm>
                <a:off x="4557163" y="2575220"/>
                <a:ext cx="11249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accent1"/>
                    </a:solidFill>
                  </a:rPr>
                  <a:t>IBIS</a:t>
                </a:r>
                <a:endParaRPr lang="zh-CN" altLang="en-US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7" name="圆角矩形 76"/>
              <p:cNvSpPr/>
              <p:nvPr/>
            </p:nvSpPr>
            <p:spPr>
              <a:xfrm>
                <a:off x="3933529" y="2345577"/>
                <a:ext cx="624437" cy="570800"/>
              </a:xfrm>
              <a:prstGeom prst="roundRect">
                <a:avLst/>
              </a:prstGeom>
              <a:ln w="22225"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600" dirty="0" smtClean="0">
                    <a:solidFill>
                      <a:schemeClr val="accent1"/>
                    </a:solidFill>
                  </a:rPr>
                  <a:t>REST</a:t>
                </a:r>
              </a:p>
              <a:p>
                <a:pPr algn="ctr"/>
                <a:r>
                  <a:rPr lang="en-US" altLang="zh-CN" sz="1600" dirty="0" smtClean="0">
                    <a:solidFill>
                      <a:schemeClr val="accent1"/>
                    </a:solidFill>
                  </a:rPr>
                  <a:t>API</a:t>
                </a:r>
                <a:endParaRPr lang="zh-CN" altLang="en-US" sz="1600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78" name="图片 77">
                <a:extLst>
                  <a:ext uri="{FF2B5EF4-FFF2-40B4-BE49-F238E27FC236}">
                    <a16:creationId xmlns:a16="http://schemas.microsoft.com/office/drawing/2014/main" id="{99C45B9A-9352-43F4-9A1B-6FF63AD1B1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26752" y="2859781"/>
                <a:ext cx="680319" cy="697764"/>
              </a:xfrm>
              <a:prstGeom prst="rect">
                <a:avLst/>
              </a:prstGeom>
            </p:spPr>
          </p:pic>
          <p:sp>
            <p:nvSpPr>
              <p:cNvPr id="79" name="文本框 78"/>
              <p:cNvSpPr txBox="1"/>
              <p:nvPr/>
            </p:nvSpPr>
            <p:spPr>
              <a:xfrm>
                <a:off x="6107071" y="3023997"/>
                <a:ext cx="9476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Node A</a:t>
                </a:r>
                <a:endParaRPr lang="zh-CN" altLang="en-US" dirty="0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1887015" y="2715395"/>
              <a:ext cx="3121237" cy="1683979"/>
              <a:chOff x="3933529" y="1873566"/>
              <a:chExt cx="3121237" cy="1683979"/>
            </a:xfrm>
          </p:grpSpPr>
          <p:sp>
            <p:nvSpPr>
              <p:cNvPr id="50" name="六边形 49"/>
              <p:cNvSpPr/>
              <p:nvPr/>
            </p:nvSpPr>
            <p:spPr>
              <a:xfrm rot="5400000">
                <a:off x="4411539" y="1970346"/>
                <a:ext cx="1403309" cy="1209749"/>
              </a:xfrm>
              <a:prstGeom prst="hexagon">
                <a:avLst/>
              </a:prstGeom>
              <a:noFill/>
              <a:ln w="222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平行四边形 50"/>
              <p:cNvSpPr/>
              <p:nvPr/>
            </p:nvSpPr>
            <p:spPr>
              <a:xfrm rot="1601420">
                <a:off x="4574398" y="1903100"/>
                <a:ext cx="1089899" cy="554104"/>
              </a:xfrm>
              <a:prstGeom prst="parallelogram">
                <a:avLst>
                  <a:gd name="adj" fmla="val 74485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4557163" y="2488136"/>
                <a:ext cx="11249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accent1"/>
                    </a:solidFill>
                  </a:rPr>
                  <a:t>Biome-BGC</a:t>
                </a:r>
                <a:endParaRPr lang="zh-CN" altLang="en-US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4" name="圆角矩形 53"/>
              <p:cNvSpPr/>
              <p:nvPr/>
            </p:nvSpPr>
            <p:spPr>
              <a:xfrm>
                <a:off x="3933529" y="2345577"/>
                <a:ext cx="624437" cy="570800"/>
              </a:xfrm>
              <a:prstGeom prst="roundRect">
                <a:avLst/>
              </a:prstGeom>
              <a:ln w="22225"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600" dirty="0" smtClean="0">
                    <a:solidFill>
                      <a:schemeClr val="accent1"/>
                    </a:solidFill>
                  </a:rPr>
                  <a:t>REST</a:t>
                </a:r>
              </a:p>
              <a:p>
                <a:pPr algn="ctr"/>
                <a:r>
                  <a:rPr lang="en-US" altLang="zh-CN" sz="1600" dirty="0" smtClean="0">
                    <a:solidFill>
                      <a:schemeClr val="accent1"/>
                    </a:solidFill>
                  </a:rPr>
                  <a:t>API</a:t>
                </a:r>
                <a:endParaRPr lang="zh-CN" altLang="en-US" sz="1600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56" name="图片 55">
                <a:extLst>
                  <a:ext uri="{FF2B5EF4-FFF2-40B4-BE49-F238E27FC236}">
                    <a16:creationId xmlns:a16="http://schemas.microsoft.com/office/drawing/2014/main" id="{99C45B9A-9352-43F4-9A1B-6FF63AD1B1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26752" y="2859781"/>
                <a:ext cx="680319" cy="697764"/>
              </a:xfrm>
              <a:prstGeom prst="rect">
                <a:avLst/>
              </a:prstGeom>
            </p:spPr>
          </p:pic>
          <p:sp>
            <p:nvSpPr>
              <p:cNvPr id="71" name="文本框 70"/>
              <p:cNvSpPr txBox="1"/>
              <p:nvPr/>
            </p:nvSpPr>
            <p:spPr>
              <a:xfrm>
                <a:off x="6107071" y="3023997"/>
                <a:ext cx="9476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Node B</a:t>
                </a:r>
                <a:endParaRPr lang="zh-CN" altLang="en-US" dirty="0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1887015" y="4506784"/>
              <a:ext cx="3121237" cy="1683979"/>
              <a:chOff x="3933529" y="1873566"/>
              <a:chExt cx="3121237" cy="1683979"/>
            </a:xfrm>
          </p:grpSpPr>
          <p:sp>
            <p:nvSpPr>
              <p:cNvPr id="40" name="六边形 39"/>
              <p:cNvSpPr/>
              <p:nvPr/>
            </p:nvSpPr>
            <p:spPr>
              <a:xfrm rot="5400000">
                <a:off x="4411539" y="1970346"/>
                <a:ext cx="1403309" cy="1209749"/>
              </a:xfrm>
              <a:prstGeom prst="hexagon">
                <a:avLst/>
              </a:prstGeom>
              <a:noFill/>
              <a:ln w="222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平行四边形 40"/>
              <p:cNvSpPr/>
              <p:nvPr/>
            </p:nvSpPr>
            <p:spPr>
              <a:xfrm rot="1601420">
                <a:off x="4574398" y="1903100"/>
                <a:ext cx="1089899" cy="554104"/>
              </a:xfrm>
              <a:prstGeom prst="parallelogram">
                <a:avLst>
                  <a:gd name="adj" fmla="val 74485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4557163" y="2575220"/>
                <a:ext cx="11249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accent1"/>
                    </a:solidFill>
                  </a:rPr>
                  <a:t>LPJ</a:t>
                </a:r>
                <a:endParaRPr lang="zh-CN" altLang="en-US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6" name="圆角矩形 45"/>
              <p:cNvSpPr/>
              <p:nvPr/>
            </p:nvSpPr>
            <p:spPr>
              <a:xfrm>
                <a:off x="3933529" y="2345577"/>
                <a:ext cx="624437" cy="570800"/>
              </a:xfrm>
              <a:prstGeom prst="roundRect">
                <a:avLst/>
              </a:prstGeom>
              <a:ln w="22225"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600" dirty="0" smtClean="0">
                    <a:solidFill>
                      <a:schemeClr val="accent1"/>
                    </a:solidFill>
                  </a:rPr>
                  <a:t>REST</a:t>
                </a:r>
              </a:p>
              <a:p>
                <a:pPr algn="ctr"/>
                <a:r>
                  <a:rPr lang="en-US" altLang="zh-CN" sz="1600" dirty="0" smtClean="0">
                    <a:solidFill>
                      <a:schemeClr val="accent1"/>
                    </a:solidFill>
                  </a:rPr>
                  <a:t>API</a:t>
                </a:r>
                <a:endParaRPr lang="zh-CN" altLang="en-US" sz="1600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48" name="图片 47">
                <a:extLst>
                  <a:ext uri="{FF2B5EF4-FFF2-40B4-BE49-F238E27FC236}">
                    <a16:creationId xmlns:a16="http://schemas.microsoft.com/office/drawing/2014/main" id="{99C45B9A-9352-43F4-9A1B-6FF63AD1B1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26752" y="2859781"/>
                <a:ext cx="680319" cy="697764"/>
              </a:xfrm>
              <a:prstGeom prst="rect">
                <a:avLst/>
              </a:prstGeom>
            </p:spPr>
          </p:pic>
          <p:sp>
            <p:nvSpPr>
              <p:cNvPr id="49" name="文本框 48"/>
              <p:cNvSpPr txBox="1"/>
              <p:nvPr/>
            </p:nvSpPr>
            <p:spPr>
              <a:xfrm>
                <a:off x="6107071" y="3023997"/>
                <a:ext cx="9476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Node B</a:t>
                </a:r>
                <a:endParaRPr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677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0" y="0"/>
            <a:ext cx="11909740" cy="5761361"/>
            <a:chOff x="319217" y="507957"/>
            <a:chExt cx="11909740" cy="5761361"/>
          </a:xfrm>
        </p:grpSpPr>
        <p:sp>
          <p:nvSpPr>
            <p:cNvPr id="15" name="圆角矩形 14"/>
            <p:cNvSpPr/>
            <p:nvPr/>
          </p:nvSpPr>
          <p:spPr>
            <a:xfrm>
              <a:off x="319217" y="2510598"/>
              <a:ext cx="1063030" cy="1016586"/>
            </a:xfrm>
            <a:prstGeom prst="roundRect">
              <a:avLst>
                <a:gd name="adj" fmla="val 11670"/>
              </a:avLst>
            </a:prstGeom>
            <a:solidFill>
              <a:srgbClr val="7030A0">
                <a:alpha val="3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" name="圆角矩形 106"/>
            <p:cNvSpPr/>
            <p:nvPr/>
          </p:nvSpPr>
          <p:spPr>
            <a:xfrm>
              <a:off x="10000627" y="507957"/>
              <a:ext cx="2033122" cy="1552244"/>
            </a:xfrm>
            <a:prstGeom prst="roundRect">
              <a:avLst>
                <a:gd name="adj" fmla="val 10122"/>
              </a:avLst>
            </a:prstGeom>
            <a:solidFill>
              <a:schemeClr val="accent6">
                <a:alpha val="3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" name="圆角矩形 69"/>
            <p:cNvSpPr/>
            <p:nvPr/>
          </p:nvSpPr>
          <p:spPr>
            <a:xfrm>
              <a:off x="9981215" y="2843309"/>
              <a:ext cx="2033122" cy="2998792"/>
            </a:xfrm>
            <a:prstGeom prst="roundRect">
              <a:avLst>
                <a:gd name="adj" fmla="val 8546"/>
              </a:avLst>
            </a:prstGeom>
            <a:solidFill>
              <a:schemeClr val="accent6">
                <a:alpha val="3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" name="圆角矩形 70"/>
            <p:cNvSpPr/>
            <p:nvPr/>
          </p:nvSpPr>
          <p:spPr>
            <a:xfrm>
              <a:off x="2868585" y="514191"/>
              <a:ext cx="6118627" cy="5246253"/>
            </a:xfrm>
            <a:prstGeom prst="roundRect">
              <a:avLst>
                <a:gd name="adj" fmla="val 3594"/>
              </a:avLst>
            </a:prstGeom>
            <a:solidFill>
              <a:schemeClr val="accent1">
                <a:alpha val="19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3164056" y="1388953"/>
              <a:ext cx="1784539" cy="1403309"/>
              <a:chOff x="2816793" y="3858425"/>
              <a:chExt cx="1255374" cy="987189"/>
            </a:xfrm>
          </p:grpSpPr>
          <p:sp>
            <p:nvSpPr>
              <p:cNvPr id="36" name="六边形 35"/>
              <p:cNvSpPr/>
              <p:nvPr/>
            </p:nvSpPr>
            <p:spPr>
              <a:xfrm rot="5400000">
                <a:off x="3153060" y="3926507"/>
                <a:ext cx="987189" cy="851025"/>
              </a:xfrm>
              <a:prstGeom prst="hexagon">
                <a:avLst/>
              </a:prstGeom>
              <a:solidFill>
                <a:schemeClr val="bg1"/>
              </a:solidFill>
              <a:ln w="222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平行四边形 36"/>
              <p:cNvSpPr/>
              <p:nvPr/>
            </p:nvSpPr>
            <p:spPr>
              <a:xfrm rot="1601420">
                <a:off x="3267628" y="3879201"/>
                <a:ext cx="766714" cy="389797"/>
              </a:xfrm>
              <a:prstGeom prst="parallelogram">
                <a:avLst>
                  <a:gd name="adj" fmla="val 74485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3255503" y="4352019"/>
                <a:ext cx="791350" cy="259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对比</a:t>
                </a:r>
                <a:r>
                  <a:rPr lang="zh-CN" altLang="en-US" dirty="0" smtClean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服务</a:t>
                </a:r>
                <a:endParaRPr lang="zh-CN" altLang="en-US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圆角矩形 38"/>
              <p:cNvSpPr/>
              <p:nvPr/>
            </p:nvSpPr>
            <p:spPr>
              <a:xfrm>
                <a:off x="2816793" y="4190472"/>
                <a:ext cx="439274" cy="401542"/>
              </a:xfrm>
              <a:prstGeom prst="roundRect">
                <a:avLst/>
              </a:prstGeom>
              <a:ln w="22225"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600" dirty="0" smtClean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REST</a:t>
                </a:r>
              </a:p>
              <a:p>
                <a:pPr algn="ctr"/>
                <a:r>
                  <a:rPr lang="en-US" altLang="zh-CN" sz="1600" dirty="0" smtClean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API</a:t>
                </a:r>
                <a:endParaRPr lang="zh-CN" altLang="en-US" sz="1600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423467" y="2801459"/>
              <a:ext cx="877163" cy="1177680"/>
              <a:chOff x="11008614" y="3180405"/>
              <a:chExt cx="877163" cy="1177680"/>
            </a:xfrm>
          </p:grpSpPr>
          <p:pic>
            <p:nvPicPr>
              <p:cNvPr id="43" name="图片 42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575" t="20001" r="20813" b="21138"/>
              <a:stretch/>
            </p:blipFill>
            <p:spPr>
              <a:xfrm>
                <a:off x="11625630" y="3292325"/>
                <a:ext cx="204812" cy="212949"/>
              </a:xfrm>
              <a:prstGeom prst="rect">
                <a:avLst/>
              </a:prstGeom>
            </p:spPr>
          </p:pic>
          <p:pic>
            <p:nvPicPr>
              <p:cNvPr id="44" name="图片 4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74269" y="3180405"/>
                <a:ext cx="460956" cy="460956"/>
              </a:xfrm>
              <a:prstGeom prst="rect">
                <a:avLst/>
              </a:prstGeom>
            </p:spPr>
          </p:pic>
          <p:sp>
            <p:nvSpPr>
              <p:cNvPr id="45" name="文本框 44"/>
              <p:cNvSpPr txBox="1"/>
              <p:nvPr/>
            </p:nvSpPr>
            <p:spPr>
              <a:xfrm>
                <a:off x="11008614" y="3988753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客户端</a:t>
                </a: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81" name="组合 80"/>
            <p:cNvGrpSpPr/>
            <p:nvPr/>
          </p:nvGrpSpPr>
          <p:grpSpPr>
            <a:xfrm>
              <a:off x="1622982" y="2484895"/>
              <a:ext cx="860292" cy="1348242"/>
              <a:chOff x="7077551" y="2794823"/>
              <a:chExt cx="860292" cy="1348242"/>
            </a:xfrm>
          </p:grpSpPr>
          <p:sp>
            <p:nvSpPr>
              <p:cNvPr id="77" name="右箭头 76"/>
              <p:cNvSpPr/>
              <p:nvPr/>
            </p:nvSpPr>
            <p:spPr>
              <a:xfrm>
                <a:off x="7077551" y="3133029"/>
                <a:ext cx="846161" cy="207750"/>
              </a:xfrm>
              <a:prstGeom prst="rightArrow">
                <a:avLst/>
              </a:prstGeom>
              <a:solidFill>
                <a:schemeClr val="dk1">
                  <a:alpha val="6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8" name="右箭头 77"/>
              <p:cNvSpPr/>
              <p:nvPr/>
            </p:nvSpPr>
            <p:spPr>
              <a:xfrm rot="10800000">
                <a:off x="7091682" y="3602037"/>
                <a:ext cx="846161" cy="202064"/>
              </a:xfrm>
              <a:prstGeom prst="rightArrow">
                <a:avLst/>
              </a:prstGeom>
              <a:solidFill>
                <a:schemeClr val="dk1">
                  <a:alpha val="6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9" name="文本框 78"/>
              <p:cNvSpPr txBox="1"/>
              <p:nvPr/>
            </p:nvSpPr>
            <p:spPr>
              <a:xfrm>
                <a:off x="7159222" y="2794823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调用</a:t>
                </a:r>
              </a:p>
            </p:txBody>
          </p:sp>
          <p:sp>
            <p:nvSpPr>
              <p:cNvPr id="80" name="文本框 79"/>
              <p:cNvSpPr txBox="1"/>
              <p:nvPr/>
            </p:nvSpPr>
            <p:spPr>
              <a:xfrm>
                <a:off x="7159222" y="3804511"/>
                <a:ext cx="5950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结果</a:t>
                </a:r>
                <a:endPara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6" name="文本框 95"/>
              <p:cNvSpPr txBox="1"/>
              <p:nvPr/>
            </p:nvSpPr>
            <p:spPr>
              <a:xfrm>
                <a:off x="7159222" y="3355134"/>
                <a:ext cx="63190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HTTP</a:t>
                </a:r>
                <a:endParaRPr lang="zh-CN" altLang="en-US" sz="1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82" name="组合 81"/>
            <p:cNvGrpSpPr/>
            <p:nvPr/>
          </p:nvGrpSpPr>
          <p:grpSpPr>
            <a:xfrm>
              <a:off x="5261851" y="1430212"/>
              <a:ext cx="860292" cy="1379020"/>
              <a:chOff x="7135607" y="2794823"/>
              <a:chExt cx="860292" cy="1379020"/>
            </a:xfrm>
          </p:grpSpPr>
          <p:sp>
            <p:nvSpPr>
              <p:cNvPr id="83" name="右箭头 82"/>
              <p:cNvSpPr/>
              <p:nvPr/>
            </p:nvSpPr>
            <p:spPr>
              <a:xfrm rot="10800000">
                <a:off x="7135607" y="3292687"/>
                <a:ext cx="846161" cy="207750"/>
              </a:xfrm>
              <a:prstGeom prst="rightArrow">
                <a:avLst/>
              </a:prstGeom>
              <a:solidFill>
                <a:schemeClr val="dk1">
                  <a:alpha val="6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4" name="右箭头 83"/>
              <p:cNvSpPr/>
              <p:nvPr/>
            </p:nvSpPr>
            <p:spPr>
              <a:xfrm>
                <a:off x="7149738" y="3500438"/>
                <a:ext cx="846161" cy="202064"/>
              </a:xfrm>
              <a:prstGeom prst="rightArrow">
                <a:avLst/>
              </a:prstGeom>
              <a:solidFill>
                <a:schemeClr val="dk1">
                  <a:alpha val="6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5" name="文本框 84"/>
              <p:cNvSpPr txBox="1"/>
              <p:nvPr/>
            </p:nvSpPr>
            <p:spPr>
              <a:xfrm>
                <a:off x="7217278" y="2794823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调用</a:t>
                </a:r>
              </a:p>
            </p:txBody>
          </p:sp>
          <p:sp>
            <p:nvSpPr>
              <p:cNvPr id="86" name="文本框 85"/>
              <p:cNvSpPr txBox="1"/>
              <p:nvPr/>
            </p:nvSpPr>
            <p:spPr>
              <a:xfrm>
                <a:off x="7217278" y="3804511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结果</a:t>
                </a: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3180070" y="3512984"/>
              <a:ext cx="5551838" cy="1554819"/>
              <a:chOff x="3606261" y="3839836"/>
              <a:chExt cx="5551838" cy="1554819"/>
            </a:xfrm>
          </p:grpSpPr>
          <p:grpSp>
            <p:nvGrpSpPr>
              <p:cNvPr id="54" name="组合 53"/>
              <p:cNvGrpSpPr/>
              <p:nvPr/>
            </p:nvGrpSpPr>
            <p:grpSpPr>
              <a:xfrm>
                <a:off x="3606261" y="3839836"/>
                <a:ext cx="5551838" cy="1554819"/>
                <a:chOff x="1827916" y="3799117"/>
                <a:chExt cx="5551838" cy="1554819"/>
              </a:xfrm>
            </p:grpSpPr>
            <p:sp>
              <p:nvSpPr>
                <p:cNvPr id="9" name="圆角矩形 8"/>
                <p:cNvSpPr/>
                <p:nvPr/>
              </p:nvSpPr>
              <p:spPr>
                <a:xfrm>
                  <a:off x="1827916" y="3799117"/>
                  <a:ext cx="5551838" cy="1554819"/>
                </a:xfrm>
                <a:prstGeom prst="roundRect">
                  <a:avLst>
                    <a:gd name="adj" fmla="val 7682"/>
                  </a:avLst>
                </a:prstGeom>
                <a:solidFill>
                  <a:schemeClr val="accent1">
                    <a:alpha val="23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" name="加号 6"/>
                <p:cNvSpPr/>
                <p:nvPr/>
              </p:nvSpPr>
              <p:spPr>
                <a:xfrm>
                  <a:off x="2749029" y="4592574"/>
                  <a:ext cx="379141" cy="379141"/>
                </a:xfrm>
                <a:prstGeom prst="mathPlus">
                  <a:avLst>
                    <a:gd name="adj1" fmla="val 12805"/>
                  </a:avLst>
                </a:prstGeom>
                <a:solidFill>
                  <a:schemeClr val="dk1">
                    <a:alpha val="6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" name="文本框 12"/>
                <p:cNvSpPr txBox="1"/>
                <p:nvPr/>
              </p:nvSpPr>
              <p:spPr>
                <a:xfrm>
                  <a:off x="3773296" y="3890131"/>
                  <a:ext cx="15696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dirty="0" smtClean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结果对比容器</a:t>
                  </a:r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8" name="加号 47"/>
                <p:cNvSpPr/>
                <p:nvPr/>
              </p:nvSpPr>
              <p:spPr>
                <a:xfrm>
                  <a:off x="4697157" y="4592574"/>
                  <a:ext cx="379141" cy="379141"/>
                </a:xfrm>
                <a:prstGeom prst="mathPlus">
                  <a:avLst>
                    <a:gd name="adj1" fmla="val 12805"/>
                  </a:avLst>
                </a:prstGeom>
                <a:solidFill>
                  <a:schemeClr val="dk1">
                    <a:alpha val="6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pic>
              <p:nvPicPr>
                <p:cNvPr id="52" name="图片 51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92284" y="4490519"/>
                  <a:ext cx="1081703" cy="675378"/>
                </a:xfrm>
                <a:prstGeom prst="rect">
                  <a:avLst/>
                </a:prstGeom>
              </p:spPr>
            </p:pic>
            <p:pic>
              <p:nvPicPr>
                <p:cNvPr id="53" name="图片 52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01679" y="4483909"/>
                  <a:ext cx="2007222" cy="553965"/>
                </a:xfrm>
                <a:prstGeom prst="rect">
                  <a:avLst/>
                </a:prstGeom>
              </p:spPr>
            </p:pic>
          </p:grpSp>
          <p:pic>
            <p:nvPicPr>
              <p:cNvPr id="49" name="图片 48">
                <a:extLst>
                  <a:ext uri="{FF2B5EF4-FFF2-40B4-BE49-F238E27FC236}">
                    <a16:creationId xmlns:a16="http://schemas.microsoft.com/office/drawing/2014/main" id="{B184D848-4625-4688-B101-8AE3C64701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83572" y="4459330"/>
                <a:ext cx="631112" cy="670002"/>
              </a:xfrm>
              <a:prstGeom prst="rect">
                <a:avLst/>
              </a:prstGeom>
            </p:spPr>
          </p:pic>
        </p:grpSp>
        <p:grpSp>
          <p:nvGrpSpPr>
            <p:cNvPr id="10" name="组合 9"/>
            <p:cNvGrpSpPr/>
            <p:nvPr/>
          </p:nvGrpSpPr>
          <p:grpSpPr>
            <a:xfrm>
              <a:off x="6501953" y="1069689"/>
              <a:ext cx="2239851" cy="2153349"/>
              <a:chOff x="3771109" y="1340786"/>
              <a:chExt cx="2239851" cy="2153349"/>
            </a:xfrm>
          </p:grpSpPr>
          <p:sp>
            <p:nvSpPr>
              <p:cNvPr id="56" name="圆角矩形 55"/>
              <p:cNvSpPr/>
              <p:nvPr/>
            </p:nvSpPr>
            <p:spPr>
              <a:xfrm>
                <a:off x="3771109" y="1340786"/>
                <a:ext cx="2239851" cy="2153349"/>
              </a:xfrm>
              <a:prstGeom prst="roundRect">
                <a:avLst>
                  <a:gd name="adj" fmla="val 6051"/>
                </a:avLst>
              </a:prstGeom>
              <a:solidFill>
                <a:schemeClr val="accent1">
                  <a:alpha val="23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4108031" y="1436678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对比方法脚本</a:t>
                </a: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pic>
            <p:nvPicPr>
              <p:cNvPr id="95" name="图片 9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07451" y="1967626"/>
                <a:ext cx="668881" cy="713974"/>
              </a:xfrm>
              <a:prstGeom prst="rect">
                <a:avLst/>
              </a:prstGeom>
            </p:spPr>
          </p:pic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86621" y="1992574"/>
                <a:ext cx="603752" cy="701823"/>
              </a:xfrm>
              <a:prstGeom prst="rect">
                <a:avLst/>
              </a:prstGeom>
            </p:spPr>
          </p:pic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75651" y="2797714"/>
                <a:ext cx="1137072" cy="600282"/>
              </a:xfrm>
              <a:prstGeom prst="rect">
                <a:avLst/>
              </a:prstGeom>
            </p:spPr>
          </p:pic>
        </p:grpSp>
        <p:grpSp>
          <p:nvGrpSpPr>
            <p:cNvPr id="50" name="组合 49"/>
            <p:cNvGrpSpPr/>
            <p:nvPr/>
          </p:nvGrpSpPr>
          <p:grpSpPr>
            <a:xfrm>
              <a:off x="10120981" y="2911175"/>
              <a:ext cx="1784539" cy="1403309"/>
              <a:chOff x="2424756" y="3858425"/>
              <a:chExt cx="1255374" cy="987189"/>
            </a:xfrm>
          </p:grpSpPr>
          <p:sp>
            <p:nvSpPr>
              <p:cNvPr id="51" name="六边形 50"/>
              <p:cNvSpPr/>
              <p:nvPr/>
            </p:nvSpPr>
            <p:spPr>
              <a:xfrm rot="5400000">
                <a:off x="2761023" y="3926507"/>
                <a:ext cx="987189" cy="851025"/>
              </a:xfrm>
              <a:prstGeom prst="hexagon">
                <a:avLst/>
              </a:prstGeom>
              <a:solidFill>
                <a:schemeClr val="bg1"/>
              </a:solidFill>
              <a:ln w="222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2" name="平行四边形 61"/>
              <p:cNvSpPr/>
              <p:nvPr/>
            </p:nvSpPr>
            <p:spPr>
              <a:xfrm rot="1601420">
                <a:off x="2875591" y="3879201"/>
                <a:ext cx="766714" cy="389797"/>
              </a:xfrm>
              <a:prstGeom prst="parallelogram">
                <a:avLst>
                  <a:gd name="adj" fmla="val 74485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3" name="文本框 62"/>
              <p:cNvSpPr txBox="1"/>
              <p:nvPr/>
            </p:nvSpPr>
            <p:spPr>
              <a:xfrm>
                <a:off x="2863466" y="4280548"/>
                <a:ext cx="791350" cy="454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 smtClean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模型运行结果</a:t>
                </a:r>
                <a:endParaRPr lang="zh-CN" altLang="en-US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4" name="圆角矩形 63"/>
              <p:cNvSpPr/>
              <p:nvPr/>
            </p:nvSpPr>
            <p:spPr>
              <a:xfrm>
                <a:off x="2424756" y="4190472"/>
                <a:ext cx="439274" cy="401542"/>
              </a:xfrm>
              <a:prstGeom prst="roundRect">
                <a:avLst/>
              </a:prstGeom>
              <a:ln w="22225"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600" dirty="0" smtClean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REST</a:t>
                </a:r>
              </a:p>
              <a:p>
                <a:pPr algn="ctr"/>
                <a:r>
                  <a:rPr lang="en-US" altLang="zh-CN" sz="1600" dirty="0" smtClean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API</a:t>
                </a:r>
                <a:endParaRPr lang="zh-CN" altLang="en-US" sz="1600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65" name="组合 64"/>
            <p:cNvGrpSpPr/>
            <p:nvPr/>
          </p:nvGrpSpPr>
          <p:grpSpPr>
            <a:xfrm>
              <a:off x="10120981" y="4363161"/>
              <a:ext cx="1784539" cy="1403309"/>
              <a:chOff x="2424756" y="3858425"/>
              <a:chExt cx="1255374" cy="987189"/>
            </a:xfrm>
          </p:grpSpPr>
          <p:sp>
            <p:nvSpPr>
              <p:cNvPr id="66" name="六边形 65"/>
              <p:cNvSpPr/>
              <p:nvPr/>
            </p:nvSpPr>
            <p:spPr>
              <a:xfrm rot="5400000">
                <a:off x="2761023" y="3926507"/>
                <a:ext cx="987189" cy="851025"/>
              </a:xfrm>
              <a:prstGeom prst="hexagon">
                <a:avLst/>
              </a:prstGeom>
              <a:solidFill>
                <a:schemeClr val="bg1"/>
              </a:solidFill>
              <a:ln w="222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7" name="平行四边形 66"/>
              <p:cNvSpPr/>
              <p:nvPr/>
            </p:nvSpPr>
            <p:spPr>
              <a:xfrm rot="1601420">
                <a:off x="2875591" y="3879201"/>
                <a:ext cx="766714" cy="389797"/>
              </a:xfrm>
              <a:prstGeom prst="parallelogram">
                <a:avLst>
                  <a:gd name="adj" fmla="val 74485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8" name="文本框 67"/>
              <p:cNvSpPr txBox="1"/>
              <p:nvPr/>
            </p:nvSpPr>
            <p:spPr>
              <a:xfrm>
                <a:off x="2863466" y="4321389"/>
                <a:ext cx="791350" cy="454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对比</a:t>
                </a:r>
                <a:r>
                  <a:rPr lang="zh-CN" altLang="en-US" dirty="0" smtClean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参考数据</a:t>
                </a:r>
                <a:endParaRPr lang="zh-CN" altLang="en-US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9" name="圆角矩形 68"/>
              <p:cNvSpPr/>
              <p:nvPr/>
            </p:nvSpPr>
            <p:spPr>
              <a:xfrm>
                <a:off x="2424756" y="4190472"/>
                <a:ext cx="439274" cy="401542"/>
              </a:xfrm>
              <a:prstGeom prst="roundRect">
                <a:avLst/>
              </a:prstGeom>
              <a:ln w="22225"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600" dirty="0" smtClean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REST</a:t>
                </a:r>
              </a:p>
              <a:p>
                <a:pPr algn="ctr"/>
                <a:r>
                  <a:rPr lang="en-US" altLang="zh-CN" sz="1600" dirty="0" smtClean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API</a:t>
                </a:r>
                <a:endParaRPr lang="zh-CN" altLang="en-US" sz="1600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pic>
          <p:nvPicPr>
            <p:cNvPr id="73" name="图片 72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44" b="14032"/>
            <a:stretch/>
          </p:blipFill>
          <p:spPr>
            <a:xfrm>
              <a:off x="10135191" y="5901298"/>
              <a:ext cx="510966" cy="368020"/>
            </a:xfrm>
            <a:prstGeom prst="rect">
              <a:avLst/>
            </a:prstGeom>
          </p:spPr>
        </p:pic>
        <p:sp>
          <p:nvSpPr>
            <p:cNvPr id="76" name="文本框 75"/>
            <p:cNvSpPr txBox="1"/>
            <p:nvPr/>
          </p:nvSpPr>
          <p:spPr>
            <a:xfrm>
              <a:off x="10639885" y="5899986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数据管理容器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90" name="组合 89"/>
            <p:cNvGrpSpPr/>
            <p:nvPr/>
          </p:nvGrpSpPr>
          <p:grpSpPr>
            <a:xfrm>
              <a:off x="9119870" y="3732883"/>
              <a:ext cx="860292" cy="1379020"/>
              <a:chOff x="7077551" y="2794823"/>
              <a:chExt cx="860292" cy="1379020"/>
            </a:xfrm>
          </p:grpSpPr>
          <p:sp>
            <p:nvSpPr>
              <p:cNvPr id="91" name="右箭头 90"/>
              <p:cNvSpPr/>
              <p:nvPr/>
            </p:nvSpPr>
            <p:spPr>
              <a:xfrm rot="10800000">
                <a:off x="7077551" y="3162289"/>
                <a:ext cx="846161" cy="207750"/>
              </a:xfrm>
              <a:prstGeom prst="rightArrow">
                <a:avLst/>
              </a:prstGeom>
              <a:solidFill>
                <a:schemeClr val="dk1">
                  <a:alpha val="6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2" name="右箭头 91"/>
              <p:cNvSpPr/>
              <p:nvPr/>
            </p:nvSpPr>
            <p:spPr>
              <a:xfrm>
                <a:off x="7091682" y="3500438"/>
                <a:ext cx="846161" cy="202064"/>
              </a:xfrm>
              <a:prstGeom prst="rightArrow">
                <a:avLst/>
              </a:prstGeom>
              <a:solidFill>
                <a:schemeClr val="dk1">
                  <a:alpha val="6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3" name="文本框 92"/>
              <p:cNvSpPr txBox="1"/>
              <p:nvPr/>
            </p:nvSpPr>
            <p:spPr>
              <a:xfrm>
                <a:off x="7159222" y="2794823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上传</a:t>
                </a:r>
              </a:p>
            </p:txBody>
          </p:sp>
          <p:sp>
            <p:nvSpPr>
              <p:cNvPr id="94" name="文本框 93"/>
              <p:cNvSpPr txBox="1"/>
              <p:nvPr/>
            </p:nvSpPr>
            <p:spPr>
              <a:xfrm>
                <a:off x="7159222" y="3804511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下载</a:t>
                </a: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17" name="文本框 116"/>
            <p:cNvSpPr txBox="1"/>
            <p:nvPr/>
          </p:nvSpPr>
          <p:spPr>
            <a:xfrm>
              <a:off x="9273401" y="4229901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HTTP</a:t>
              </a:r>
              <a:endPara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97" name="组合 96"/>
            <p:cNvGrpSpPr/>
            <p:nvPr/>
          </p:nvGrpSpPr>
          <p:grpSpPr>
            <a:xfrm>
              <a:off x="10140393" y="575823"/>
              <a:ext cx="1784539" cy="1403309"/>
              <a:chOff x="2424756" y="3858425"/>
              <a:chExt cx="1255374" cy="987189"/>
            </a:xfrm>
          </p:grpSpPr>
          <p:sp>
            <p:nvSpPr>
              <p:cNvPr id="98" name="六边形 97"/>
              <p:cNvSpPr/>
              <p:nvPr/>
            </p:nvSpPr>
            <p:spPr>
              <a:xfrm rot="5400000">
                <a:off x="2761023" y="3926507"/>
                <a:ext cx="987189" cy="851025"/>
              </a:xfrm>
              <a:prstGeom prst="hexagon">
                <a:avLst/>
              </a:prstGeom>
              <a:solidFill>
                <a:schemeClr val="bg1"/>
              </a:solidFill>
              <a:ln w="222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9" name="平行四边形 98"/>
              <p:cNvSpPr/>
              <p:nvPr/>
            </p:nvSpPr>
            <p:spPr>
              <a:xfrm rot="1601420">
                <a:off x="2875591" y="3879201"/>
                <a:ext cx="766714" cy="389797"/>
              </a:xfrm>
              <a:prstGeom prst="parallelogram">
                <a:avLst>
                  <a:gd name="adj" fmla="val 74485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0" name="文本框 99"/>
              <p:cNvSpPr txBox="1"/>
              <p:nvPr/>
            </p:nvSpPr>
            <p:spPr>
              <a:xfrm>
                <a:off x="2863466" y="4280548"/>
                <a:ext cx="791350" cy="259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 smtClean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模型服务</a:t>
                </a:r>
                <a:endParaRPr lang="zh-CN" altLang="en-US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1" name="圆角矩形 100"/>
              <p:cNvSpPr/>
              <p:nvPr/>
            </p:nvSpPr>
            <p:spPr>
              <a:xfrm>
                <a:off x="2424756" y="4190472"/>
                <a:ext cx="439274" cy="401542"/>
              </a:xfrm>
              <a:prstGeom prst="roundRect">
                <a:avLst/>
              </a:prstGeom>
              <a:ln w="22225"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600" dirty="0" smtClean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REST</a:t>
                </a:r>
              </a:p>
              <a:p>
                <a:pPr algn="ctr"/>
                <a:r>
                  <a:rPr lang="en-US" altLang="zh-CN" sz="1600" dirty="0" smtClean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API</a:t>
                </a:r>
                <a:endParaRPr lang="zh-CN" altLang="en-US" sz="1600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09" name="文本框 108"/>
            <p:cNvSpPr txBox="1"/>
            <p:nvPr/>
          </p:nvSpPr>
          <p:spPr>
            <a:xfrm>
              <a:off x="10659297" y="2157823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模型计算</a:t>
              </a:r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容器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110" name="组合 109"/>
            <p:cNvGrpSpPr/>
            <p:nvPr/>
          </p:nvGrpSpPr>
          <p:grpSpPr>
            <a:xfrm>
              <a:off x="9139282" y="575823"/>
              <a:ext cx="860292" cy="1379020"/>
              <a:chOff x="7077551" y="2794823"/>
              <a:chExt cx="860292" cy="1379020"/>
            </a:xfrm>
          </p:grpSpPr>
          <p:sp>
            <p:nvSpPr>
              <p:cNvPr id="111" name="右箭头 110"/>
              <p:cNvSpPr/>
              <p:nvPr/>
            </p:nvSpPr>
            <p:spPr>
              <a:xfrm rot="10800000">
                <a:off x="7077551" y="3292687"/>
                <a:ext cx="846161" cy="207750"/>
              </a:xfrm>
              <a:prstGeom prst="rightArrow">
                <a:avLst/>
              </a:prstGeom>
              <a:solidFill>
                <a:schemeClr val="dk1">
                  <a:alpha val="6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2" name="右箭头 111"/>
              <p:cNvSpPr/>
              <p:nvPr/>
            </p:nvSpPr>
            <p:spPr>
              <a:xfrm>
                <a:off x="7091682" y="3628970"/>
                <a:ext cx="846161" cy="202064"/>
              </a:xfrm>
              <a:prstGeom prst="rightArrow">
                <a:avLst/>
              </a:prstGeom>
              <a:solidFill>
                <a:schemeClr val="dk1">
                  <a:alpha val="6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3" name="文本框 112"/>
              <p:cNvSpPr txBox="1"/>
              <p:nvPr/>
            </p:nvSpPr>
            <p:spPr>
              <a:xfrm>
                <a:off x="7159222" y="2794823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调用</a:t>
                </a: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4" name="文本框 113"/>
              <p:cNvSpPr txBox="1"/>
              <p:nvPr/>
            </p:nvSpPr>
            <p:spPr>
              <a:xfrm>
                <a:off x="7159222" y="3804511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结果</a:t>
                </a: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pic>
          <p:nvPicPr>
            <p:cNvPr id="115" name="图片 114">
              <a:extLst>
                <a:ext uri="{FF2B5EF4-FFF2-40B4-BE49-F238E27FC236}">
                  <a16:creationId xmlns:a16="http://schemas.microsoft.com/office/drawing/2014/main" id="{99C45B9A-9352-43F4-9A1B-6FF63AD1B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182625" y="2110313"/>
              <a:ext cx="454921" cy="466586"/>
            </a:xfrm>
            <a:prstGeom prst="rect">
              <a:avLst/>
            </a:prstGeom>
          </p:spPr>
        </p:pic>
        <p:sp>
          <p:nvSpPr>
            <p:cNvPr id="118" name="文本框 117"/>
            <p:cNvSpPr txBox="1"/>
            <p:nvPr/>
          </p:nvSpPr>
          <p:spPr>
            <a:xfrm>
              <a:off x="9273401" y="1191841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HTTP</a:t>
              </a:r>
              <a:endPara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70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677277" y="2782794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API</a:t>
            </a:r>
            <a:r>
              <a:rPr lang="zh-CN" altLang="en-US" dirty="0" smtClean="0"/>
              <a:t>网关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079079" y="193138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门户后台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363077" y="424809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对比服务</a:t>
            </a:r>
            <a:endParaRPr lang="en-US" altLang="zh-CN" dirty="0" smtClean="0"/>
          </a:p>
          <a:p>
            <a:r>
              <a:rPr lang="zh-CN" altLang="en-US" dirty="0" smtClean="0"/>
              <a:t>的生产者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610724" y="2740229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对比科学工作流</a:t>
            </a:r>
            <a:endParaRPr lang="en-US" altLang="zh-CN" dirty="0" smtClean="0"/>
          </a:p>
          <a:p>
            <a:r>
              <a:rPr lang="zh-CN" altLang="en-US" dirty="0" smtClean="0"/>
              <a:t>的承载者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853779" y="424809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对比服务</a:t>
            </a:r>
            <a:endParaRPr lang="en-US" altLang="zh-CN" dirty="0" smtClean="0"/>
          </a:p>
          <a:p>
            <a:r>
              <a:rPr lang="zh-CN" altLang="en-US" dirty="0" smtClean="0"/>
              <a:t>的管理者</a:t>
            </a:r>
            <a:endParaRPr lang="zh-CN" altLang="en-US" dirty="0"/>
          </a:p>
        </p:txBody>
      </p:sp>
      <p:sp>
        <p:nvSpPr>
          <p:cNvPr id="8" name="五角星 7"/>
          <p:cNvSpPr/>
          <p:nvPr/>
        </p:nvSpPr>
        <p:spPr>
          <a:xfrm>
            <a:off x="4858377" y="2541494"/>
            <a:ext cx="1549400" cy="1549400"/>
          </a:xfrm>
          <a:prstGeom prst="star5">
            <a:avLst>
              <a:gd name="adj" fmla="val 34667"/>
              <a:gd name="hf" fmla="val 105146"/>
              <a:gd name="vf" fmla="val 110557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模型对比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容器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5079079" y="548040"/>
            <a:ext cx="1063030" cy="1016586"/>
          </a:xfrm>
          <a:prstGeom prst="roundRect">
            <a:avLst>
              <a:gd name="adj" fmla="val 11670"/>
            </a:avLst>
          </a:prstGeom>
          <a:solidFill>
            <a:srgbClr val="7030A0">
              <a:alpha val="3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75" t="20001" r="20813" b="21138"/>
          <a:stretch/>
        </p:blipFill>
        <p:spPr>
          <a:xfrm>
            <a:off x="5800345" y="950821"/>
            <a:ext cx="204812" cy="21294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984" y="838901"/>
            <a:ext cx="460956" cy="46095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250269" y="83890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客户端</a:t>
            </a:r>
            <a:endParaRPr lang="zh-CN" altLang="en-US" dirty="0"/>
          </a:p>
        </p:txBody>
      </p:sp>
      <p:sp>
        <p:nvSpPr>
          <p:cNvPr id="13" name="六边形 12"/>
          <p:cNvSpPr/>
          <p:nvPr/>
        </p:nvSpPr>
        <p:spPr>
          <a:xfrm rot="5400000">
            <a:off x="3056548" y="4683866"/>
            <a:ext cx="1403309" cy="1209749"/>
          </a:xfrm>
          <a:prstGeom prst="hexagon">
            <a:avLst/>
          </a:prstGeom>
          <a:solidFill>
            <a:schemeClr val="bg1"/>
          </a:solidFill>
          <a:ln w="222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平行四边形 13"/>
          <p:cNvSpPr/>
          <p:nvPr/>
        </p:nvSpPr>
        <p:spPr>
          <a:xfrm rot="1601420">
            <a:off x="3219409" y="4616620"/>
            <a:ext cx="1089899" cy="554104"/>
          </a:xfrm>
          <a:prstGeom prst="parallelogram">
            <a:avLst>
              <a:gd name="adj" fmla="val 74485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202173" y="5187142"/>
            <a:ext cx="1124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accent1"/>
                </a:solidFill>
              </a:rPr>
              <a:t>模型服务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2578538" y="5059097"/>
            <a:ext cx="624437" cy="570800"/>
          </a:xfrm>
          <a:prstGeom prst="roundRect">
            <a:avLst/>
          </a:prstGeom>
          <a:ln w="22225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zh-CN" sz="1600" dirty="0" smtClean="0">
                <a:solidFill>
                  <a:schemeClr val="accent1"/>
                </a:solidFill>
              </a:rPr>
              <a:t>REST</a:t>
            </a:r>
          </a:p>
          <a:p>
            <a:pPr algn="ctr"/>
            <a:r>
              <a:rPr lang="en-US" altLang="zh-CN" sz="1600" dirty="0" smtClean="0">
                <a:solidFill>
                  <a:schemeClr val="accent1"/>
                </a:solidFill>
              </a:rPr>
              <a:t>API</a:t>
            </a:r>
            <a:endParaRPr lang="zh-CN" altLang="en-US" sz="1600" dirty="0">
              <a:solidFill>
                <a:schemeClr val="accent1"/>
              </a:solidFill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2578538" y="2305499"/>
            <a:ext cx="857726" cy="757895"/>
            <a:chOff x="9200674" y="4699414"/>
            <a:chExt cx="857726" cy="757895"/>
          </a:xfrm>
        </p:grpSpPr>
        <p:grpSp>
          <p:nvGrpSpPr>
            <p:cNvPr id="18" name="组合 17"/>
            <p:cNvGrpSpPr/>
            <p:nvPr/>
          </p:nvGrpSpPr>
          <p:grpSpPr>
            <a:xfrm>
              <a:off x="9200674" y="4699414"/>
              <a:ext cx="427420" cy="331149"/>
              <a:chOff x="3933529" y="1873566"/>
              <a:chExt cx="2173542" cy="1683979"/>
            </a:xfrm>
          </p:grpSpPr>
          <p:sp>
            <p:nvSpPr>
              <p:cNvPr id="33" name="六边形 32"/>
              <p:cNvSpPr/>
              <p:nvPr/>
            </p:nvSpPr>
            <p:spPr>
              <a:xfrm rot="5400000">
                <a:off x="4411539" y="1970346"/>
                <a:ext cx="1403309" cy="1209749"/>
              </a:xfrm>
              <a:prstGeom prst="hexagon">
                <a:avLst/>
              </a:prstGeom>
              <a:noFill/>
              <a:ln w="222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zh-CN" altLang="en-US" sz="100"/>
              </a:p>
            </p:txBody>
          </p:sp>
          <p:sp>
            <p:nvSpPr>
              <p:cNvPr id="34" name="平行四边形 33"/>
              <p:cNvSpPr/>
              <p:nvPr/>
            </p:nvSpPr>
            <p:spPr>
              <a:xfrm rot="1601420">
                <a:off x="4574398" y="1903100"/>
                <a:ext cx="1089899" cy="554104"/>
              </a:xfrm>
              <a:prstGeom prst="parallelogram">
                <a:avLst>
                  <a:gd name="adj" fmla="val 74485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"/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4557165" y="2575220"/>
                <a:ext cx="1124921" cy="547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" dirty="0" smtClean="0">
                    <a:solidFill>
                      <a:schemeClr val="accent1"/>
                    </a:solidFill>
                  </a:rPr>
                  <a:t>IBIS</a:t>
                </a:r>
                <a:endParaRPr lang="zh-CN" altLang="en-US" sz="1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6" name="圆角矩形 35"/>
              <p:cNvSpPr/>
              <p:nvPr/>
            </p:nvSpPr>
            <p:spPr>
              <a:xfrm>
                <a:off x="3933529" y="2345577"/>
                <a:ext cx="624437" cy="570800"/>
              </a:xfrm>
              <a:prstGeom prst="roundRect">
                <a:avLst/>
              </a:prstGeom>
              <a:ln w="22225"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00" dirty="0" smtClean="0">
                    <a:solidFill>
                      <a:schemeClr val="accent1"/>
                    </a:solidFill>
                  </a:rPr>
                  <a:t>REST</a:t>
                </a:r>
              </a:p>
              <a:p>
                <a:pPr algn="ctr"/>
                <a:r>
                  <a:rPr lang="en-US" altLang="zh-CN" sz="100" dirty="0" smtClean="0">
                    <a:solidFill>
                      <a:schemeClr val="accent1"/>
                    </a:solidFill>
                  </a:rPr>
                  <a:t>API</a:t>
                </a:r>
                <a:endParaRPr lang="zh-CN" altLang="en-US" sz="100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37" name="图片 36">
                <a:extLst>
                  <a:ext uri="{FF2B5EF4-FFF2-40B4-BE49-F238E27FC236}">
                    <a16:creationId xmlns:a16="http://schemas.microsoft.com/office/drawing/2014/main" id="{99C45B9A-9352-43F4-9A1B-6FF63AD1B1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26752" y="2859781"/>
                <a:ext cx="680319" cy="697764"/>
              </a:xfrm>
              <a:prstGeom prst="rect">
                <a:avLst/>
              </a:prstGeom>
            </p:spPr>
          </p:pic>
        </p:grpSp>
        <p:grpSp>
          <p:nvGrpSpPr>
            <p:cNvPr id="19" name="组合 18"/>
            <p:cNvGrpSpPr/>
            <p:nvPr/>
          </p:nvGrpSpPr>
          <p:grpSpPr>
            <a:xfrm>
              <a:off x="9200674" y="5126160"/>
              <a:ext cx="427420" cy="331149"/>
              <a:chOff x="3933529" y="1873566"/>
              <a:chExt cx="2173542" cy="1683979"/>
            </a:xfrm>
          </p:grpSpPr>
          <p:sp>
            <p:nvSpPr>
              <p:cNvPr id="27" name="六边形 26"/>
              <p:cNvSpPr/>
              <p:nvPr/>
            </p:nvSpPr>
            <p:spPr>
              <a:xfrm rot="5400000">
                <a:off x="4411539" y="1970346"/>
                <a:ext cx="1403309" cy="1209749"/>
              </a:xfrm>
              <a:prstGeom prst="hexagon">
                <a:avLst/>
              </a:prstGeom>
              <a:noFill/>
              <a:ln w="222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zh-CN" altLang="en-US" sz="100"/>
              </a:p>
            </p:txBody>
          </p:sp>
          <p:sp>
            <p:nvSpPr>
              <p:cNvPr id="28" name="平行四边形 27"/>
              <p:cNvSpPr/>
              <p:nvPr/>
            </p:nvSpPr>
            <p:spPr>
              <a:xfrm rot="1601420">
                <a:off x="4574398" y="1903100"/>
                <a:ext cx="1089899" cy="554104"/>
              </a:xfrm>
              <a:prstGeom prst="parallelogram">
                <a:avLst>
                  <a:gd name="adj" fmla="val 74485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"/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4557165" y="2488135"/>
                <a:ext cx="1124921" cy="626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" dirty="0" smtClean="0">
                    <a:solidFill>
                      <a:schemeClr val="accent1"/>
                    </a:solidFill>
                  </a:rPr>
                  <a:t>Biome-BGC</a:t>
                </a:r>
                <a:endParaRPr lang="zh-CN" altLang="en-US" sz="1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0" name="圆角矩形 29"/>
              <p:cNvSpPr/>
              <p:nvPr/>
            </p:nvSpPr>
            <p:spPr>
              <a:xfrm>
                <a:off x="3933529" y="2345577"/>
                <a:ext cx="624437" cy="570800"/>
              </a:xfrm>
              <a:prstGeom prst="roundRect">
                <a:avLst/>
              </a:prstGeom>
              <a:ln w="22225"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00" dirty="0" smtClean="0">
                    <a:solidFill>
                      <a:schemeClr val="accent1"/>
                    </a:solidFill>
                  </a:rPr>
                  <a:t>REST</a:t>
                </a:r>
              </a:p>
              <a:p>
                <a:pPr algn="ctr"/>
                <a:r>
                  <a:rPr lang="en-US" altLang="zh-CN" sz="100" dirty="0" smtClean="0">
                    <a:solidFill>
                      <a:schemeClr val="accent1"/>
                    </a:solidFill>
                  </a:rPr>
                  <a:t>API</a:t>
                </a:r>
                <a:endParaRPr lang="zh-CN" altLang="en-US" sz="100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99C45B9A-9352-43F4-9A1B-6FF63AD1B1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26752" y="2859781"/>
                <a:ext cx="680319" cy="697764"/>
              </a:xfrm>
              <a:prstGeom prst="rect">
                <a:avLst/>
              </a:prstGeom>
            </p:spPr>
          </p:pic>
        </p:grpSp>
        <p:grpSp>
          <p:nvGrpSpPr>
            <p:cNvPr id="39" name="组合 38"/>
            <p:cNvGrpSpPr/>
            <p:nvPr/>
          </p:nvGrpSpPr>
          <p:grpSpPr>
            <a:xfrm>
              <a:off x="9630980" y="4699414"/>
              <a:ext cx="427420" cy="331149"/>
              <a:chOff x="3933529" y="1873566"/>
              <a:chExt cx="2173542" cy="1683979"/>
            </a:xfrm>
          </p:grpSpPr>
          <p:sp>
            <p:nvSpPr>
              <p:cNvPr id="40" name="六边形 39"/>
              <p:cNvSpPr/>
              <p:nvPr/>
            </p:nvSpPr>
            <p:spPr>
              <a:xfrm rot="5400000">
                <a:off x="4411539" y="1970346"/>
                <a:ext cx="1403309" cy="1209749"/>
              </a:xfrm>
              <a:prstGeom prst="hexagon">
                <a:avLst/>
              </a:prstGeom>
              <a:noFill/>
              <a:ln w="222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zh-CN" altLang="en-US" sz="100"/>
              </a:p>
            </p:txBody>
          </p:sp>
          <p:sp>
            <p:nvSpPr>
              <p:cNvPr id="41" name="平行四边形 40"/>
              <p:cNvSpPr/>
              <p:nvPr/>
            </p:nvSpPr>
            <p:spPr>
              <a:xfrm rot="1601420">
                <a:off x="4574398" y="1903100"/>
                <a:ext cx="1089899" cy="554104"/>
              </a:xfrm>
              <a:prstGeom prst="parallelogram">
                <a:avLst>
                  <a:gd name="adj" fmla="val 74485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"/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4557165" y="2575220"/>
                <a:ext cx="1124921" cy="547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" dirty="0" smtClean="0">
                    <a:solidFill>
                      <a:schemeClr val="accent1"/>
                    </a:solidFill>
                  </a:rPr>
                  <a:t>IBIS</a:t>
                </a:r>
                <a:endParaRPr lang="zh-CN" altLang="en-US" sz="1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3" name="圆角矩形 42"/>
              <p:cNvSpPr/>
              <p:nvPr/>
            </p:nvSpPr>
            <p:spPr>
              <a:xfrm>
                <a:off x="3933529" y="2345577"/>
                <a:ext cx="624437" cy="570800"/>
              </a:xfrm>
              <a:prstGeom prst="roundRect">
                <a:avLst/>
              </a:prstGeom>
              <a:ln w="22225"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00" dirty="0" smtClean="0">
                    <a:solidFill>
                      <a:schemeClr val="accent1"/>
                    </a:solidFill>
                  </a:rPr>
                  <a:t>REST</a:t>
                </a:r>
              </a:p>
              <a:p>
                <a:pPr algn="ctr"/>
                <a:r>
                  <a:rPr lang="en-US" altLang="zh-CN" sz="100" dirty="0" smtClean="0">
                    <a:solidFill>
                      <a:schemeClr val="accent1"/>
                    </a:solidFill>
                  </a:rPr>
                  <a:t>API</a:t>
                </a:r>
                <a:endParaRPr lang="zh-CN" altLang="en-US" sz="100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99C45B9A-9352-43F4-9A1B-6FF63AD1B1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26752" y="2859781"/>
                <a:ext cx="680319" cy="697764"/>
              </a:xfrm>
              <a:prstGeom prst="rect">
                <a:avLst/>
              </a:prstGeom>
            </p:spPr>
          </p:pic>
        </p:grpSp>
        <p:grpSp>
          <p:nvGrpSpPr>
            <p:cNvPr id="45" name="组合 44"/>
            <p:cNvGrpSpPr/>
            <p:nvPr/>
          </p:nvGrpSpPr>
          <p:grpSpPr>
            <a:xfrm>
              <a:off x="9630980" y="5126160"/>
              <a:ext cx="427420" cy="331149"/>
              <a:chOff x="3933529" y="1873566"/>
              <a:chExt cx="2173542" cy="1683979"/>
            </a:xfrm>
          </p:grpSpPr>
          <p:sp>
            <p:nvSpPr>
              <p:cNvPr id="46" name="六边形 45"/>
              <p:cNvSpPr/>
              <p:nvPr/>
            </p:nvSpPr>
            <p:spPr>
              <a:xfrm rot="5400000">
                <a:off x="4411539" y="1970346"/>
                <a:ext cx="1403309" cy="1209749"/>
              </a:xfrm>
              <a:prstGeom prst="hexagon">
                <a:avLst/>
              </a:prstGeom>
              <a:noFill/>
              <a:ln w="222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zh-CN" altLang="en-US" sz="100"/>
              </a:p>
            </p:txBody>
          </p:sp>
          <p:sp>
            <p:nvSpPr>
              <p:cNvPr id="47" name="平行四边形 46"/>
              <p:cNvSpPr/>
              <p:nvPr/>
            </p:nvSpPr>
            <p:spPr>
              <a:xfrm rot="1601420">
                <a:off x="4574398" y="1903100"/>
                <a:ext cx="1089899" cy="554104"/>
              </a:xfrm>
              <a:prstGeom prst="parallelogram">
                <a:avLst>
                  <a:gd name="adj" fmla="val 74485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"/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4557165" y="2488135"/>
                <a:ext cx="1124921" cy="626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" dirty="0" smtClean="0">
                    <a:solidFill>
                      <a:schemeClr val="accent1"/>
                    </a:solidFill>
                  </a:rPr>
                  <a:t>Biome-BGC</a:t>
                </a:r>
                <a:endParaRPr lang="zh-CN" altLang="en-US" sz="1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9" name="圆角矩形 48"/>
              <p:cNvSpPr/>
              <p:nvPr/>
            </p:nvSpPr>
            <p:spPr>
              <a:xfrm>
                <a:off x="3933529" y="2345577"/>
                <a:ext cx="624437" cy="570800"/>
              </a:xfrm>
              <a:prstGeom prst="roundRect">
                <a:avLst/>
              </a:prstGeom>
              <a:ln w="22225"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00" dirty="0" smtClean="0">
                    <a:solidFill>
                      <a:schemeClr val="accent1"/>
                    </a:solidFill>
                  </a:rPr>
                  <a:t>REST</a:t>
                </a:r>
              </a:p>
              <a:p>
                <a:pPr algn="ctr"/>
                <a:r>
                  <a:rPr lang="en-US" altLang="zh-CN" sz="100" dirty="0" smtClean="0">
                    <a:solidFill>
                      <a:schemeClr val="accent1"/>
                    </a:solidFill>
                  </a:rPr>
                  <a:t>API</a:t>
                </a:r>
                <a:endParaRPr lang="zh-CN" altLang="en-US" sz="100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50" name="图片 49">
                <a:extLst>
                  <a:ext uri="{FF2B5EF4-FFF2-40B4-BE49-F238E27FC236}">
                    <a16:creationId xmlns:a16="http://schemas.microsoft.com/office/drawing/2014/main" id="{99C45B9A-9352-43F4-9A1B-6FF63AD1B1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26752" y="2859781"/>
                <a:ext cx="680319" cy="69776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361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19217" y="290985"/>
            <a:ext cx="10515600" cy="433945"/>
          </a:xfrm>
        </p:spPr>
        <p:txBody>
          <a:bodyPr/>
          <a:lstStyle/>
          <a:p>
            <a:r>
              <a:rPr lang="en-US" altLang="zh-CN" dirty="0" smtClean="0"/>
              <a:t>3.1.2</a:t>
            </a:r>
            <a:r>
              <a:rPr lang="en-US" altLang="zh-CN" dirty="0"/>
              <a:t>.</a:t>
            </a:r>
            <a:r>
              <a:rPr lang="en-US" altLang="zh-CN" dirty="0" smtClean="0"/>
              <a:t> </a:t>
            </a:r>
            <a:r>
              <a:rPr lang="zh-CN" altLang="en-US" dirty="0" smtClean="0"/>
              <a:t>对比业务抽象和归纳</a:t>
            </a:r>
            <a:endParaRPr lang="zh-CN" altLang="en-US" dirty="0"/>
          </a:p>
        </p:txBody>
      </p:sp>
      <p:cxnSp>
        <p:nvCxnSpPr>
          <p:cNvPr id="12" name="直接箭头连接符 11"/>
          <p:cNvCxnSpPr>
            <a:stCxn id="3" idx="3"/>
            <a:endCxn id="6" idx="1"/>
          </p:cNvCxnSpPr>
          <p:nvPr/>
        </p:nvCxnSpPr>
        <p:spPr>
          <a:xfrm>
            <a:off x="2723896" y="3855426"/>
            <a:ext cx="24371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6" idx="3"/>
            <a:endCxn id="7" idx="1"/>
          </p:cNvCxnSpPr>
          <p:nvPr/>
        </p:nvCxnSpPr>
        <p:spPr>
          <a:xfrm>
            <a:off x="5723793" y="3855426"/>
            <a:ext cx="2418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下箭头 14"/>
          <p:cNvSpPr/>
          <p:nvPr/>
        </p:nvSpPr>
        <p:spPr>
          <a:xfrm>
            <a:off x="6814038" y="3029417"/>
            <a:ext cx="262794" cy="3710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7012993" y="2974030"/>
            <a:ext cx="400110" cy="45140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 smtClean="0"/>
              <a:t>装配</a:t>
            </a:r>
            <a:endParaRPr lang="zh-CN" altLang="en-US" sz="1400" dirty="0"/>
          </a:p>
        </p:txBody>
      </p:sp>
      <p:grpSp>
        <p:nvGrpSpPr>
          <p:cNvPr id="23" name="组合 22"/>
          <p:cNvGrpSpPr/>
          <p:nvPr/>
        </p:nvGrpSpPr>
        <p:grpSpPr>
          <a:xfrm>
            <a:off x="2161188" y="3156437"/>
            <a:ext cx="869202" cy="1397977"/>
            <a:chOff x="1151793" y="3156437"/>
            <a:chExt cx="869202" cy="1397977"/>
          </a:xfrm>
        </p:grpSpPr>
        <p:sp>
          <p:nvSpPr>
            <p:cNvPr id="3" name="矩形 2"/>
            <p:cNvSpPr/>
            <p:nvPr/>
          </p:nvSpPr>
          <p:spPr>
            <a:xfrm>
              <a:off x="1151793" y="3156437"/>
              <a:ext cx="562708" cy="13979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对比话题</a:t>
              </a:r>
              <a:endParaRPr lang="zh-CN" altLang="en-US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714501" y="387957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1</a:t>
              </a:r>
              <a:endParaRPr lang="zh-CN" altLang="en-US" dirty="0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4701344" y="3156437"/>
            <a:ext cx="1328943" cy="1397977"/>
            <a:chOff x="4701344" y="3156437"/>
            <a:chExt cx="1328943" cy="1397977"/>
          </a:xfrm>
        </p:grpSpPr>
        <p:grpSp>
          <p:nvGrpSpPr>
            <p:cNvPr id="24" name="组合 23"/>
            <p:cNvGrpSpPr/>
            <p:nvPr/>
          </p:nvGrpSpPr>
          <p:grpSpPr>
            <a:xfrm>
              <a:off x="4701344" y="3156437"/>
              <a:ext cx="1022449" cy="1397977"/>
              <a:chOff x="4701344" y="3156437"/>
              <a:chExt cx="1022449" cy="1397977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5161085" y="3156437"/>
                <a:ext cx="562708" cy="139797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/>
                  <a:t>对比</a:t>
                </a:r>
                <a:r>
                  <a:rPr lang="zh-CN" altLang="en-US" dirty="0"/>
                  <a:t>方案</a:t>
                </a: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4701344" y="3879576"/>
                <a:ext cx="3529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N</a:t>
                </a:r>
                <a:endParaRPr lang="zh-CN" altLang="en-US" dirty="0"/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5723793" y="38905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1</a:t>
              </a:r>
              <a:endParaRPr lang="zh-CN" altLang="en-US" dirty="0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7808000" y="3156437"/>
            <a:ext cx="897456" cy="1397977"/>
            <a:chOff x="7808000" y="3156437"/>
            <a:chExt cx="897456" cy="1397977"/>
          </a:xfrm>
        </p:grpSpPr>
        <p:sp>
          <p:nvSpPr>
            <p:cNvPr id="7" name="矩形 6"/>
            <p:cNvSpPr/>
            <p:nvPr/>
          </p:nvSpPr>
          <p:spPr>
            <a:xfrm>
              <a:off x="8142748" y="3156437"/>
              <a:ext cx="562708" cy="13979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对比任务</a:t>
              </a:r>
              <a:endParaRPr lang="zh-CN" altLang="en-US" dirty="0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808000" y="3890592"/>
              <a:ext cx="352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N</a:t>
              </a:r>
              <a:endParaRPr lang="zh-CN" altLang="en-US" dirty="0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990632" y="1237299"/>
            <a:ext cx="1925516" cy="1406769"/>
            <a:chOff x="2775828" y="1237299"/>
            <a:chExt cx="1925516" cy="1406769"/>
          </a:xfrm>
        </p:grpSpPr>
        <p:grpSp>
          <p:nvGrpSpPr>
            <p:cNvPr id="27" name="组合 26"/>
            <p:cNvGrpSpPr/>
            <p:nvPr/>
          </p:nvGrpSpPr>
          <p:grpSpPr>
            <a:xfrm>
              <a:off x="2775828" y="1237299"/>
              <a:ext cx="1925516" cy="1406769"/>
              <a:chOff x="6550269" y="1336431"/>
              <a:chExt cx="1925516" cy="1406769"/>
            </a:xfrm>
          </p:grpSpPr>
          <p:sp>
            <p:nvSpPr>
              <p:cNvPr id="28" name="圆角矩形 27"/>
              <p:cNvSpPr/>
              <p:nvPr/>
            </p:nvSpPr>
            <p:spPr>
              <a:xfrm>
                <a:off x="6550269" y="1336431"/>
                <a:ext cx="1925516" cy="140676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6550269" y="1336431"/>
                <a:ext cx="19255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 smtClean="0">
                    <a:solidFill>
                      <a:schemeClr val="bg1"/>
                    </a:solidFill>
                  </a:rPr>
                  <a:t>模拟情景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1" name="文本框 30"/>
            <p:cNvSpPr txBox="1"/>
            <p:nvPr/>
          </p:nvSpPr>
          <p:spPr>
            <a:xfrm>
              <a:off x="2775828" y="1606631"/>
              <a:ext cx="192551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</a:rPr>
                <a:t>历史模拟情景</a:t>
              </a:r>
              <a:endParaRPr lang="en-US" altLang="zh-CN" sz="1400" dirty="0" smtClean="0">
                <a:solidFill>
                  <a:schemeClr val="bg1"/>
                </a:solidFill>
              </a:endParaRPr>
            </a:p>
            <a:p>
              <a:r>
                <a:rPr lang="zh-CN" altLang="en-US" sz="1400" dirty="0" smtClean="0">
                  <a:solidFill>
                    <a:schemeClr val="bg1"/>
                  </a:solidFill>
                </a:rPr>
                <a:t>未来预测情景</a:t>
              </a:r>
              <a:endParaRPr lang="en-US" altLang="zh-CN" sz="1400" dirty="0" smtClean="0">
                <a:solidFill>
                  <a:schemeClr val="bg1"/>
                </a:solidFill>
              </a:endParaRPr>
            </a:p>
            <a:p>
              <a:r>
                <a:rPr lang="zh-CN" altLang="en-US" sz="1400" dirty="0" smtClean="0">
                  <a:solidFill>
                    <a:schemeClr val="bg1"/>
                  </a:solidFill>
                </a:rPr>
                <a:t>敏感</a:t>
              </a:r>
              <a:r>
                <a:rPr lang="zh-CN" altLang="en-US" sz="1400" dirty="0">
                  <a:solidFill>
                    <a:schemeClr val="bg1"/>
                  </a:solidFill>
                </a:rPr>
                <a:t>性</a:t>
              </a:r>
              <a:r>
                <a:rPr lang="zh-CN" altLang="en-US" sz="1400" dirty="0" smtClean="0">
                  <a:solidFill>
                    <a:schemeClr val="bg1"/>
                  </a:solidFill>
                </a:rPr>
                <a:t>分析情景</a:t>
              </a:r>
              <a:endParaRPr lang="en-US" altLang="zh-CN" sz="1400" dirty="0" smtClean="0">
                <a:solidFill>
                  <a:schemeClr val="bg1"/>
                </a:solidFill>
              </a:endParaRPr>
            </a:p>
            <a:p>
              <a:r>
                <a:rPr lang="en-US" altLang="zh-CN" sz="1400" dirty="0" smtClean="0">
                  <a:solidFill>
                    <a:schemeClr val="bg1"/>
                  </a:solidFill>
                </a:rPr>
                <a:t>……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4152332" y="155056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匹配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4953486" y="1237299"/>
            <a:ext cx="3882782" cy="1406769"/>
            <a:chOff x="2775828" y="1237299"/>
            <a:chExt cx="1925516" cy="1406769"/>
          </a:xfrm>
        </p:grpSpPr>
        <p:grpSp>
          <p:nvGrpSpPr>
            <p:cNvPr id="36" name="组合 35"/>
            <p:cNvGrpSpPr/>
            <p:nvPr/>
          </p:nvGrpSpPr>
          <p:grpSpPr>
            <a:xfrm>
              <a:off x="2775828" y="1237299"/>
              <a:ext cx="1925516" cy="1406769"/>
              <a:chOff x="6550269" y="1336431"/>
              <a:chExt cx="1925516" cy="1406769"/>
            </a:xfrm>
          </p:grpSpPr>
          <p:sp>
            <p:nvSpPr>
              <p:cNvPr id="38" name="圆角矩形 37"/>
              <p:cNvSpPr/>
              <p:nvPr/>
            </p:nvSpPr>
            <p:spPr>
              <a:xfrm>
                <a:off x="6550269" y="1336431"/>
                <a:ext cx="1925516" cy="140676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6550269" y="1336431"/>
                <a:ext cx="19255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</a:rPr>
                  <a:t>对比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数据集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7" name="文本框 36"/>
            <p:cNvSpPr txBox="1"/>
            <p:nvPr/>
          </p:nvSpPr>
          <p:spPr>
            <a:xfrm>
              <a:off x="2775828" y="1606631"/>
              <a:ext cx="192551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</a:rPr>
                <a:t>标准对比数据集（输入数据集</a:t>
              </a:r>
              <a:r>
                <a:rPr lang="en-US" altLang="zh-CN" sz="1400" dirty="0" smtClean="0">
                  <a:solidFill>
                    <a:schemeClr val="bg1"/>
                  </a:solidFill>
                </a:rPr>
                <a:t>+</a:t>
              </a:r>
              <a:r>
                <a:rPr lang="zh-CN" altLang="en-US" sz="1400" dirty="0" smtClean="0">
                  <a:solidFill>
                    <a:schemeClr val="bg1"/>
                  </a:solidFill>
                </a:rPr>
                <a:t>观测数据集）</a:t>
              </a:r>
              <a:endParaRPr lang="en-US" altLang="zh-CN" sz="1400" dirty="0" smtClean="0">
                <a:solidFill>
                  <a:schemeClr val="bg1"/>
                </a:solidFill>
              </a:endParaRPr>
            </a:p>
            <a:p>
              <a:r>
                <a:rPr lang="zh-CN" altLang="en-US" sz="1400" dirty="0" smtClean="0">
                  <a:solidFill>
                    <a:schemeClr val="bg1"/>
                  </a:solidFill>
                </a:rPr>
                <a:t>标准</a:t>
              </a:r>
              <a:r>
                <a:rPr lang="zh-CN" altLang="en-US" sz="1400" dirty="0">
                  <a:solidFill>
                    <a:schemeClr val="bg1"/>
                  </a:solidFill>
                </a:rPr>
                <a:t>对比</a:t>
              </a:r>
              <a:r>
                <a:rPr lang="zh-CN" altLang="en-US" sz="1400" dirty="0" smtClean="0">
                  <a:solidFill>
                    <a:schemeClr val="bg1"/>
                  </a:solidFill>
                </a:rPr>
                <a:t>数据集 </a:t>
              </a:r>
              <a:r>
                <a:rPr lang="en-US" altLang="zh-CN" sz="1400" dirty="0" smtClean="0">
                  <a:solidFill>
                    <a:schemeClr val="bg1"/>
                  </a:solidFill>
                </a:rPr>
                <a:t>+ </a:t>
              </a:r>
              <a:r>
                <a:rPr lang="en-US" altLang="zh-CN" sz="1400" dirty="0">
                  <a:solidFill>
                    <a:schemeClr val="bg1"/>
                  </a:solidFill>
                </a:rPr>
                <a:t>delta temperature</a:t>
              </a:r>
              <a:endParaRPr lang="en-US" altLang="zh-CN" sz="1400" dirty="0" smtClean="0">
                <a:solidFill>
                  <a:schemeClr val="bg1"/>
                </a:solidFill>
              </a:endParaRPr>
            </a:p>
            <a:p>
              <a:r>
                <a:rPr lang="zh-CN" altLang="en-US" sz="1400" dirty="0" smtClean="0">
                  <a:solidFill>
                    <a:schemeClr val="bg1"/>
                  </a:solidFill>
                </a:rPr>
                <a:t>标准</a:t>
              </a:r>
              <a:r>
                <a:rPr lang="zh-CN" altLang="en-US" sz="1400" dirty="0">
                  <a:solidFill>
                    <a:schemeClr val="bg1"/>
                  </a:solidFill>
                </a:rPr>
                <a:t>对比</a:t>
              </a:r>
              <a:r>
                <a:rPr lang="zh-CN" altLang="en-US" sz="1400" dirty="0" smtClean="0">
                  <a:solidFill>
                    <a:schemeClr val="bg1"/>
                  </a:solidFill>
                </a:rPr>
                <a:t>数据集</a:t>
              </a:r>
              <a:r>
                <a:rPr lang="en-US" altLang="zh-CN" sz="1400" dirty="0" smtClean="0">
                  <a:solidFill>
                    <a:schemeClr val="bg1"/>
                  </a:solidFill>
                </a:rPr>
                <a:t> + </a:t>
              </a:r>
              <a:r>
                <a:rPr lang="en-US" altLang="zh-CN" sz="1400" dirty="0">
                  <a:solidFill>
                    <a:schemeClr val="bg1"/>
                  </a:solidFill>
                </a:rPr>
                <a:t>delta precipitation</a:t>
              </a:r>
              <a:endParaRPr lang="en-US" altLang="zh-CN" sz="1400" dirty="0" smtClean="0">
                <a:solidFill>
                  <a:schemeClr val="bg1"/>
                </a:solidFill>
              </a:endParaRPr>
            </a:p>
            <a:p>
              <a:r>
                <a:rPr lang="en-US" altLang="zh-CN" sz="1400" dirty="0" smtClean="0">
                  <a:solidFill>
                    <a:schemeClr val="bg1"/>
                  </a:solidFill>
                </a:rPr>
                <a:t>……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5" name="左右箭头 44"/>
          <p:cNvSpPr/>
          <p:nvPr/>
        </p:nvSpPr>
        <p:spPr>
          <a:xfrm>
            <a:off x="4137374" y="1855084"/>
            <a:ext cx="573657" cy="2286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1660094" y="4983063"/>
            <a:ext cx="365707" cy="1261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研究问题</a:t>
            </a:r>
            <a:endParaRPr lang="zh-CN" altLang="en-US" sz="1600" dirty="0"/>
          </a:p>
        </p:txBody>
      </p:sp>
      <p:sp>
        <p:nvSpPr>
          <p:cNvPr id="49" name="矩形 48"/>
          <p:cNvSpPr/>
          <p:nvPr/>
        </p:nvSpPr>
        <p:spPr>
          <a:xfrm>
            <a:off x="2228920" y="4983063"/>
            <a:ext cx="365707" cy="1261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模拟情景</a:t>
            </a:r>
            <a:endParaRPr lang="zh-CN" altLang="en-US" sz="1600" dirty="0"/>
          </a:p>
        </p:txBody>
      </p:sp>
      <p:sp>
        <p:nvSpPr>
          <p:cNvPr id="50" name="矩形 49"/>
          <p:cNvSpPr/>
          <p:nvPr/>
        </p:nvSpPr>
        <p:spPr>
          <a:xfrm>
            <a:off x="2804810" y="4983063"/>
            <a:ext cx="365707" cy="1261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对比要素</a:t>
            </a:r>
            <a:endParaRPr lang="zh-CN" altLang="en-US" sz="1600" dirty="0"/>
          </a:p>
        </p:txBody>
      </p:sp>
      <p:sp>
        <p:nvSpPr>
          <p:cNvPr id="52" name="矩形 51"/>
          <p:cNvSpPr/>
          <p:nvPr/>
        </p:nvSpPr>
        <p:spPr>
          <a:xfrm>
            <a:off x="4978231" y="4983063"/>
            <a:ext cx="365707" cy="1261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对比参与者</a:t>
            </a:r>
            <a:endParaRPr lang="zh-CN" altLang="en-US" sz="1600" dirty="0"/>
          </a:p>
        </p:txBody>
      </p:sp>
      <p:sp>
        <p:nvSpPr>
          <p:cNvPr id="53" name="矩形 52"/>
          <p:cNvSpPr/>
          <p:nvPr/>
        </p:nvSpPr>
        <p:spPr>
          <a:xfrm>
            <a:off x="5554121" y="4983063"/>
            <a:ext cx="365707" cy="1261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对比方法</a:t>
            </a:r>
            <a:endParaRPr lang="zh-CN" altLang="en-US" sz="1600" dirty="0"/>
          </a:p>
        </p:txBody>
      </p:sp>
      <p:sp>
        <p:nvSpPr>
          <p:cNvPr id="54" name="矩形 53"/>
          <p:cNvSpPr/>
          <p:nvPr/>
        </p:nvSpPr>
        <p:spPr>
          <a:xfrm>
            <a:off x="7928536" y="4983063"/>
            <a:ext cx="365707" cy="1261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数据实体</a:t>
            </a:r>
            <a:endParaRPr lang="zh-CN" altLang="en-US" sz="1600" dirty="0"/>
          </a:p>
        </p:txBody>
      </p:sp>
      <p:sp>
        <p:nvSpPr>
          <p:cNvPr id="55" name="矩形 54"/>
          <p:cNvSpPr/>
          <p:nvPr/>
        </p:nvSpPr>
        <p:spPr>
          <a:xfrm>
            <a:off x="8596203" y="4983063"/>
            <a:ext cx="365707" cy="1261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对比结果</a:t>
            </a:r>
            <a:endParaRPr lang="zh-CN" altLang="en-US" sz="1600" dirty="0"/>
          </a:p>
        </p:txBody>
      </p:sp>
      <p:sp>
        <p:nvSpPr>
          <p:cNvPr id="56" name="左大括号 55"/>
          <p:cNvSpPr/>
          <p:nvPr/>
        </p:nvSpPr>
        <p:spPr>
          <a:xfrm rot="5400000">
            <a:off x="2359329" y="4207370"/>
            <a:ext cx="102201" cy="1122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左大括号 56"/>
          <p:cNvSpPr/>
          <p:nvPr/>
        </p:nvSpPr>
        <p:spPr>
          <a:xfrm rot="5400000">
            <a:off x="5417817" y="4207370"/>
            <a:ext cx="102201" cy="1122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左大括号 57"/>
          <p:cNvSpPr/>
          <p:nvPr/>
        </p:nvSpPr>
        <p:spPr>
          <a:xfrm rot="5400000">
            <a:off x="8373001" y="4207370"/>
            <a:ext cx="102201" cy="11227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11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19217" y="290985"/>
            <a:ext cx="10515600" cy="433945"/>
          </a:xfrm>
        </p:spPr>
        <p:txBody>
          <a:bodyPr/>
          <a:lstStyle/>
          <a:p>
            <a:r>
              <a:rPr lang="en-US" altLang="zh-CN" dirty="0" smtClean="0"/>
              <a:t>3.4.1 </a:t>
            </a:r>
            <a:r>
              <a:rPr lang="zh-CN" altLang="en-US" dirty="0" smtClean="0"/>
              <a:t>以</a:t>
            </a:r>
            <a:r>
              <a:rPr lang="en-US" altLang="zh-CN" dirty="0" smtClean="0"/>
              <a:t>IBIS</a:t>
            </a:r>
            <a:r>
              <a:rPr lang="zh-CN" altLang="en-US" dirty="0" smtClean="0"/>
              <a:t>、</a:t>
            </a:r>
            <a:r>
              <a:rPr lang="en-US" altLang="zh-CN" dirty="0" smtClean="0"/>
              <a:t>Biome-BGC</a:t>
            </a:r>
            <a:r>
              <a:rPr lang="zh-CN" altLang="en-US" dirty="0" smtClean="0"/>
              <a:t>、</a:t>
            </a:r>
            <a:r>
              <a:rPr lang="en-US" altLang="zh-CN" dirty="0" smtClean="0"/>
              <a:t>LPJ</a:t>
            </a:r>
            <a:r>
              <a:rPr lang="zh-CN" altLang="en-US" dirty="0" smtClean="0"/>
              <a:t>三个模型为例的对比科学工作流流程图</a:t>
            </a:r>
            <a:endParaRPr lang="zh-CN" altLang="en-US" dirty="0"/>
          </a:p>
        </p:txBody>
      </p:sp>
      <p:grpSp>
        <p:nvGrpSpPr>
          <p:cNvPr id="106" name="组合 105"/>
          <p:cNvGrpSpPr/>
          <p:nvPr/>
        </p:nvGrpSpPr>
        <p:grpSpPr>
          <a:xfrm>
            <a:off x="1461248" y="1300432"/>
            <a:ext cx="10425559" cy="5139638"/>
            <a:chOff x="1461248" y="1300432"/>
            <a:chExt cx="10425559" cy="5139638"/>
          </a:xfrm>
        </p:grpSpPr>
        <p:sp>
          <p:nvSpPr>
            <p:cNvPr id="91" name="圆角矩形 90"/>
            <p:cNvSpPr/>
            <p:nvPr/>
          </p:nvSpPr>
          <p:spPr>
            <a:xfrm>
              <a:off x="9402088" y="4334621"/>
              <a:ext cx="2484719" cy="2105449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79" name="圆角矩形 78"/>
            <p:cNvSpPr/>
            <p:nvPr/>
          </p:nvSpPr>
          <p:spPr>
            <a:xfrm>
              <a:off x="3705682" y="1300432"/>
              <a:ext cx="2160663" cy="2096674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226" name="圆角矩形 225"/>
            <p:cNvSpPr/>
            <p:nvPr/>
          </p:nvSpPr>
          <p:spPr>
            <a:xfrm>
              <a:off x="1576868" y="1300432"/>
              <a:ext cx="1482045" cy="2096674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3" name="矩形 2"/>
            <p:cNvSpPr/>
            <p:nvPr/>
          </p:nvSpPr>
          <p:spPr>
            <a:xfrm>
              <a:off x="1733986" y="1712712"/>
              <a:ext cx="1158517" cy="37869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/>
                <a:t>IBIS</a:t>
              </a:r>
              <a:endParaRPr lang="zh-CN" altLang="en-US" sz="1600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1733986" y="2240383"/>
              <a:ext cx="1158517" cy="4953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/>
                <a:t>Biome-BGC</a:t>
              </a:r>
              <a:endParaRPr lang="zh-CN" altLang="en-US" sz="1400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6873128" y="5114452"/>
              <a:ext cx="1219373" cy="5324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/>
                <a:t>网格点标准</a:t>
              </a:r>
              <a:r>
                <a:rPr lang="zh-CN" altLang="en-US" sz="1600" dirty="0"/>
                <a:t>结果</a:t>
              </a:r>
              <a:r>
                <a:rPr lang="zh-CN" altLang="en-US" sz="1600" dirty="0" smtClean="0"/>
                <a:t>集</a:t>
              </a:r>
              <a:r>
                <a:rPr lang="en-US" altLang="zh-CN" sz="1600" dirty="0" smtClean="0"/>
                <a:t>(.csv)</a:t>
              </a:r>
              <a:endParaRPr lang="zh-CN" altLang="en-US" sz="1600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8403722" y="4749964"/>
              <a:ext cx="470453" cy="12625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/>
                <a:t>对比</a:t>
              </a:r>
              <a:r>
                <a:rPr lang="zh-CN" altLang="en-US" sz="1600" dirty="0"/>
                <a:t>脚本</a:t>
              </a:r>
            </a:p>
          </p:txBody>
        </p:sp>
        <p:cxnSp>
          <p:nvCxnSpPr>
            <p:cNvPr id="25" name="直接箭头连接符 24"/>
            <p:cNvCxnSpPr>
              <a:stCxn id="16" idx="3"/>
              <a:endCxn id="91" idx="1"/>
            </p:cNvCxnSpPr>
            <p:nvPr/>
          </p:nvCxnSpPr>
          <p:spPr>
            <a:xfrm>
              <a:off x="8874175" y="5381240"/>
              <a:ext cx="527913" cy="6106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w="lg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文本框 32"/>
            <p:cNvSpPr txBox="1"/>
            <p:nvPr/>
          </p:nvSpPr>
          <p:spPr>
            <a:xfrm>
              <a:off x="1728424" y="343372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输入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4855747" y="3440966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对比</a:t>
              </a:r>
            </a:p>
          </p:txBody>
        </p:sp>
        <p:sp>
          <p:nvSpPr>
            <p:cNvPr id="47" name="矩形 46"/>
            <p:cNvSpPr/>
            <p:nvPr/>
          </p:nvSpPr>
          <p:spPr>
            <a:xfrm>
              <a:off x="1733986" y="2850071"/>
              <a:ext cx="1158517" cy="37869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/>
                <a:t>LPJ</a:t>
              </a:r>
              <a:endParaRPr lang="zh-CN" altLang="en-US" sz="1400" dirty="0"/>
            </a:p>
          </p:txBody>
        </p:sp>
        <p:sp>
          <p:nvSpPr>
            <p:cNvPr id="60" name="上箭头 59"/>
            <p:cNvSpPr/>
            <p:nvPr/>
          </p:nvSpPr>
          <p:spPr>
            <a:xfrm>
              <a:off x="2244337" y="3477797"/>
              <a:ext cx="137813" cy="23103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461248" y="3829678"/>
              <a:ext cx="1738526" cy="2096674"/>
              <a:chOff x="1243533" y="3829678"/>
              <a:chExt cx="1738526" cy="2096674"/>
            </a:xfrm>
          </p:grpSpPr>
          <p:sp>
            <p:nvSpPr>
              <p:cNvPr id="63" name="圆角矩形 62"/>
              <p:cNvSpPr/>
              <p:nvPr/>
            </p:nvSpPr>
            <p:spPr>
              <a:xfrm>
                <a:off x="1243533" y="3829678"/>
                <a:ext cx="1738526" cy="2096674"/>
              </a:xfrm>
              <a:prstGeom prst="round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/>
              </a:p>
            </p:txBody>
          </p:sp>
          <p:sp>
            <p:nvSpPr>
              <p:cNvPr id="66" name="文本框 65"/>
              <p:cNvSpPr txBox="1"/>
              <p:nvPr/>
            </p:nvSpPr>
            <p:spPr>
              <a:xfrm>
                <a:off x="1344163" y="3871628"/>
                <a:ext cx="15039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 smtClean="0"/>
                  <a:t>输入</a:t>
                </a:r>
                <a:r>
                  <a:rPr lang="zh-CN" altLang="en-US" dirty="0"/>
                  <a:t>数据</a:t>
                </a:r>
                <a:r>
                  <a:rPr lang="zh-CN" altLang="en-US" dirty="0" smtClean="0"/>
                  <a:t>集</a:t>
                </a:r>
                <a:endParaRPr lang="zh-CN" altLang="en-US" dirty="0"/>
              </a:p>
            </p:txBody>
          </p:sp>
          <p:sp>
            <p:nvSpPr>
              <p:cNvPr id="72" name="文本框 71"/>
              <p:cNvSpPr txBox="1"/>
              <p:nvPr/>
            </p:nvSpPr>
            <p:spPr>
              <a:xfrm>
                <a:off x="1360817" y="4433947"/>
                <a:ext cx="150395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/>
                  <a:t>气象数据</a:t>
                </a:r>
              </a:p>
              <a:p>
                <a:pPr algn="ctr"/>
                <a:r>
                  <a:rPr lang="en-US" altLang="zh-CN" dirty="0"/>
                  <a:t>CO2</a:t>
                </a:r>
                <a:r>
                  <a:rPr lang="zh-CN" altLang="en-US" dirty="0"/>
                  <a:t>浓度</a:t>
                </a:r>
              </a:p>
              <a:p>
                <a:pPr algn="ctr"/>
                <a:r>
                  <a:rPr lang="zh-CN" altLang="en-US" dirty="0"/>
                  <a:t>土壤数据</a:t>
                </a:r>
              </a:p>
              <a:p>
                <a:pPr algn="ctr"/>
                <a:r>
                  <a:rPr lang="en-US" altLang="zh-CN" dirty="0"/>
                  <a:t>DEM</a:t>
                </a:r>
                <a:r>
                  <a:rPr lang="zh-CN" altLang="en-US" dirty="0"/>
                  <a:t>数据</a:t>
                </a:r>
              </a:p>
            </p:txBody>
          </p:sp>
        </p:grpSp>
        <p:sp>
          <p:nvSpPr>
            <p:cNvPr id="75" name="矩形 74"/>
            <p:cNvSpPr/>
            <p:nvPr/>
          </p:nvSpPr>
          <p:spPr>
            <a:xfrm>
              <a:off x="3871883" y="1712712"/>
              <a:ext cx="1837474" cy="37869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/>
                <a:t>IBIS</a:t>
              </a:r>
              <a:r>
                <a:rPr lang="zh-CN" altLang="en-US" sz="1600" dirty="0" smtClean="0"/>
                <a:t> 结果</a:t>
              </a:r>
              <a:r>
                <a:rPr lang="en-US" altLang="zh-CN" sz="1600" dirty="0" smtClean="0"/>
                <a:t>(.csv)</a:t>
              </a:r>
              <a:endParaRPr lang="zh-CN" altLang="en-US" sz="1600" dirty="0"/>
            </a:p>
          </p:txBody>
        </p:sp>
        <p:sp>
          <p:nvSpPr>
            <p:cNvPr id="76" name="矩形 75"/>
            <p:cNvSpPr/>
            <p:nvPr/>
          </p:nvSpPr>
          <p:spPr>
            <a:xfrm>
              <a:off x="3871883" y="2240383"/>
              <a:ext cx="1837474" cy="4953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/>
                <a:t>Biome-BGC</a:t>
              </a:r>
              <a:r>
                <a:rPr lang="zh-CN" altLang="en-US" sz="1600" dirty="0"/>
                <a:t>结果</a:t>
              </a:r>
              <a:r>
                <a:rPr lang="en-US" altLang="zh-CN" sz="1600" dirty="0"/>
                <a:t>(.csv)</a:t>
              </a:r>
              <a:endParaRPr lang="zh-CN" altLang="en-US" sz="1600" dirty="0"/>
            </a:p>
          </p:txBody>
        </p:sp>
        <p:sp>
          <p:nvSpPr>
            <p:cNvPr id="77" name="矩形 76"/>
            <p:cNvSpPr/>
            <p:nvPr/>
          </p:nvSpPr>
          <p:spPr>
            <a:xfrm>
              <a:off x="3871883" y="2850071"/>
              <a:ext cx="1837474" cy="37869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/>
                <a:t>LPJ </a:t>
              </a:r>
              <a:r>
                <a:rPr lang="zh-CN" altLang="en-US" sz="1600" dirty="0" smtClean="0"/>
                <a:t>结果</a:t>
              </a:r>
              <a:r>
                <a:rPr lang="en-US" altLang="zh-CN" sz="1600" dirty="0"/>
                <a:t>(.csv)</a:t>
              </a:r>
              <a:endParaRPr lang="zh-CN" altLang="en-US" sz="1600" dirty="0"/>
            </a:p>
          </p:txBody>
        </p:sp>
        <p:cxnSp>
          <p:nvCxnSpPr>
            <p:cNvPr id="82" name="直接箭头连接符 81"/>
            <p:cNvCxnSpPr>
              <a:stCxn id="3" idx="3"/>
              <a:endCxn id="75" idx="1"/>
            </p:cNvCxnSpPr>
            <p:nvPr/>
          </p:nvCxnSpPr>
          <p:spPr>
            <a:xfrm>
              <a:off x="2892503" y="1902058"/>
              <a:ext cx="979380" cy="0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w="lg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接箭头连接符 82"/>
            <p:cNvCxnSpPr>
              <a:stCxn id="5" idx="3"/>
              <a:endCxn id="76" idx="1"/>
            </p:cNvCxnSpPr>
            <p:nvPr/>
          </p:nvCxnSpPr>
          <p:spPr>
            <a:xfrm>
              <a:off x="2892503" y="2488077"/>
              <a:ext cx="979380" cy="0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w="lg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直接箭头连接符 83"/>
            <p:cNvCxnSpPr>
              <a:stCxn id="47" idx="3"/>
              <a:endCxn id="77" idx="1"/>
            </p:cNvCxnSpPr>
            <p:nvPr/>
          </p:nvCxnSpPr>
          <p:spPr>
            <a:xfrm>
              <a:off x="2892503" y="3039417"/>
              <a:ext cx="979380" cy="0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w="lg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2" name="文本框 91"/>
            <p:cNvSpPr txBox="1"/>
            <p:nvPr/>
          </p:nvSpPr>
          <p:spPr>
            <a:xfrm>
              <a:off x="3163478" y="1528193"/>
              <a:ext cx="402867" cy="1900466"/>
            </a:xfrm>
            <a:prstGeom prst="rect">
              <a:avLst/>
            </a:prstGeom>
            <a:noFill/>
          </p:spPr>
          <p:txBody>
            <a:bodyPr vert="wordArtVertRtl" wrap="square" rtlCol="0">
              <a:spAutoFit/>
            </a:bodyPr>
            <a:lstStyle/>
            <a:p>
              <a:pPr algn="ctr"/>
              <a:r>
                <a:rPr lang="zh-CN" altLang="en-US" sz="1400" dirty="0" smtClean="0"/>
                <a:t>模型</a:t>
              </a:r>
              <a:r>
                <a:rPr lang="zh-CN" altLang="en-US" sz="1400" dirty="0"/>
                <a:t>运行</a:t>
              </a:r>
            </a:p>
          </p:txBody>
        </p:sp>
        <p:sp>
          <p:nvSpPr>
            <p:cNvPr id="127" name="文本框 126"/>
            <p:cNvSpPr txBox="1"/>
            <p:nvPr/>
          </p:nvSpPr>
          <p:spPr>
            <a:xfrm>
              <a:off x="5908452" y="2026211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/>
                <a:t>数据</a:t>
              </a:r>
              <a:r>
                <a:rPr lang="zh-CN" altLang="en-US" sz="1400" dirty="0"/>
                <a:t>组合</a:t>
              </a:r>
            </a:p>
          </p:txBody>
        </p:sp>
        <p:sp>
          <p:nvSpPr>
            <p:cNvPr id="130" name="矩形 129"/>
            <p:cNvSpPr/>
            <p:nvPr/>
          </p:nvSpPr>
          <p:spPr>
            <a:xfrm>
              <a:off x="6873128" y="2077784"/>
              <a:ext cx="1120682" cy="5419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/>
                <a:t>全球标准</a:t>
              </a:r>
              <a:r>
                <a:rPr lang="zh-CN" altLang="en-US" sz="1600" dirty="0"/>
                <a:t>结果</a:t>
              </a:r>
              <a:r>
                <a:rPr lang="zh-CN" altLang="en-US" sz="1600" dirty="0" smtClean="0"/>
                <a:t>集</a:t>
              </a:r>
              <a:r>
                <a:rPr lang="en-US" altLang="zh-CN" sz="1600" dirty="0" smtClean="0"/>
                <a:t>(.</a:t>
              </a:r>
              <a:r>
                <a:rPr lang="en-US" altLang="zh-CN" sz="1600" dirty="0" err="1" smtClean="0"/>
                <a:t>nc</a:t>
              </a:r>
              <a:r>
                <a:rPr lang="en-US" altLang="zh-CN" sz="1600" dirty="0" smtClean="0"/>
                <a:t>)</a:t>
              </a:r>
              <a:endParaRPr lang="zh-CN" altLang="en-US" sz="1600" dirty="0"/>
            </a:p>
          </p:txBody>
        </p:sp>
        <p:sp>
          <p:nvSpPr>
            <p:cNvPr id="138" name="矩形 137"/>
            <p:cNvSpPr/>
            <p:nvPr/>
          </p:nvSpPr>
          <p:spPr>
            <a:xfrm>
              <a:off x="8412487" y="2496739"/>
              <a:ext cx="461689" cy="12625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/>
                <a:t>可视化脚本</a:t>
              </a:r>
              <a:endParaRPr lang="zh-CN" altLang="en-US" sz="1600" dirty="0"/>
            </a:p>
          </p:txBody>
        </p:sp>
        <p:cxnSp>
          <p:nvCxnSpPr>
            <p:cNvPr id="147" name="直接箭头连接符 146"/>
            <p:cNvCxnSpPr>
              <a:stCxn id="138" idx="3"/>
              <a:endCxn id="96" idx="1"/>
            </p:cNvCxnSpPr>
            <p:nvPr/>
          </p:nvCxnSpPr>
          <p:spPr>
            <a:xfrm>
              <a:off x="8874176" y="3128015"/>
              <a:ext cx="527912" cy="0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w="lg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直接箭头连接符 166"/>
            <p:cNvCxnSpPr>
              <a:stCxn id="15" idx="3"/>
              <a:endCxn id="16" idx="1"/>
            </p:cNvCxnSpPr>
            <p:nvPr/>
          </p:nvCxnSpPr>
          <p:spPr>
            <a:xfrm>
              <a:off x="8092501" y="5380677"/>
              <a:ext cx="311221" cy="563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w="lg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肘形连接符 185"/>
            <p:cNvCxnSpPr>
              <a:stCxn id="202" idx="3"/>
              <a:endCxn id="15" idx="1"/>
            </p:cNvCxnSpPr>
            <p:nvPr/>
          </p:nvCxnSpPr>
          <p:spPr>
            <a:xfrm>
              <a:off x="5875558" y="2973926"/>
              <a:ext cx="997570" cy="2406751"/>
            </a:xfrm>
            <a:prstGeom prst="bentConnector3">
              <a:avLst>
                <a:gd name="adj1" fmla="val 50000"/>
              </a:avLst>
            </a:prstGeom>
            <a:ln w="22225">
              <a:solidFill>
                <a:schemeClr val="tx1"/>
              </a:solidFill>
              <a:headEnd w="lg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8" name="肘形连接符 187"/>
            <p:cNvCxnSpPr>
              <a:stCxn id="65" idx="3"/>
              <a:endCxn id="15" idx="1"/>
            </p:cNvCxnSpPr>
            <p:nvPr/>
          </p:nvCxnSpPr>
          <p:spPr>
            <a:xfrm>
              <a:off x="5878651" y="5378814"/>
              <a:ext cx="994477" cy="1863"/>
            </a:xfrm>
            <a:prstGeom prst="bentConnector3">
              <a:avLst>
                <a:gd name="adj1" fmla="val 50000"/>
              </a:avLst>
            </a:prstGeom>
            <a:ln w="22225">
              <a:solidFill>
                <a:schemeClr val="tx1"/>
              </a:solidFill>
              <a:headEnd w="lg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肘形连接符 193"/>
            <p:cNvCxnSpPr>
              <a:stCxn id="9" idx="3"/>
              <a:endCxn id="138" idx="1"/>
            </p:cNvCxnSpPr>
            <p:nvPr/>
          </p:nvCxnSpPr>
          <p:spPr>
            <a:xfrm flipV="1">
              <a:off x="5884949" y="3128015"/>
              <a:ext cx="2527538" cy="1588588"/>
            </a:xfrm>
            <a:prstGeom prst="bentConnector3">
              <a:avLst>
                <a:gd name="adj1" fmla="val 50000"/>
              </a:avLst>
            </a:prstGeom>
            <a:ln w="22225">
              <a:solidFill>
                <a:schemeClr val="tx1"/>
              </a:solidFill>
              <a:headEnd w="lg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肘形连接符 198"/>
            <p:cNvCxnSpPr>
              <a:stCxn id="130" idx="3"/>
              <a:endCxn id="138" idx="1"/>
            </p:cNvCxnSpPr>
            <p:nvPr/>
          </p:nvCxnSpPr>
          <p:spPr>
            <a:xfrm>
              <a:off x="7993810" y="2348769"/>
              <a:ext cx="418677" cy="779246"/>
            </a:xfrm>
            <a:prstGeom prst="bentConnector3">
              <a:avLst>
                <a:gd name="adj1" fmla="val 50000"/>
              </a:avLst>
            </a:prstGeom>
            <a:ln w="22225">
              <a:solidFill>
                <a:schemeClr val="tx1"/>
              </a:solidFill>
              <a:headEnd w="lg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0" name="文本框 79"/>
            <p:cNvSpPr txBox="1"/>
            <p:nvPr/>
          </p:nvSpPr>
          <p:spPr>
            <a:xfrm>
              <a:off x="3581414" y="1300432"/>
              <a:ext cx="23622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/>
                <a:t>结果数据集</a:t>
              </a:r>
              <a:endParaRPr lang="zh-CN" altLang="en-US" dirty="0"/>
            </a:p>
          </p:txBody>
        </p:sp>
        <p:sp>
          <p:nvSpPr>
            <p:cNvPr id="202" name="文本框 201"/>
            <p:cNvSpPr txBox="1"/>
            <p:nvPr/>
          </p:nvSpPr>
          <p:spPr>
            <a:xfrm>
              <a:off x="5720029" y="2773871"/>
              <a:ext cx="155529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</a:rPr>
                <a:t> 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15" name="文本框 214"/>
            <p:cNvSpPr txBox="1"/>
            <p:nvPr/>
          </p:nvSpPr>
          <p:spPr>
            <a:xfrm>
              <a:off x="6318836" y="3526050"/>
              <a:ext cx="400110" cy="130675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400" dirty="0" smtClean="0"/>
                <a:t>数据抽取</a:t>
              </a:r>
              <a:endParaRPr lang="zh-CN" altLang="en-US" sz="1400" dirty="0"/>
            </a:p>
          </p:txBody>
        </p:sp>
        <p:sp>
          <p:nvSpPr>
            <p:cNvPr id="223" name="上下箭头 222"/>
            <p:cNvSpPr/>
            <p:nvPr/>
          </p:nvSpPr>
          <p:spPr>
            <a:xfrm>
              <a:off x="4734765" y="3477797"/>
              <a:ext cx="123825" cy="243818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27" name="文本框 226"/>
            <p:cNvSpPr txBox="1"/>
            <p:nvPr/>
          </p:nvSpPr>
          <p:spPr>
            <a:xfrm>
              <a:off x="1614408" y="1306815"/>
              <a:ext cx="13676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/>
                <a:t>模型资源</a:t>
              </a:r>
              <a:endParaRPr lang="zh-CN" altLang="en-US" dirty="0"/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9744727" y="4405132"/>
              <a:ext cx="17994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对比结果</a:t>
              </a: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3496515" y="3820902"/>
              <a:ext cx="2618358" cy="2105449"/>
              <a:chOff x="3579647" y="6144963"/>
              <a:chExt cx="2618358" cy="1757808"/>
            </a:xfrm>
          </p:grpSpPr>
          <p:sp>
            <p:nvSpPr>
              <p:cNvPr id="59" name="圆角矩形 58"/>
              <p:cNvSpPr/>
              <p:nvPr/>
            </p:nvSpPr>
            <p:spPr>
              <a:xfrm>
                <a:off x="3579647" y="6144963"/>
                <a:ext cx="2618358" cy="1757808"/>
              </a:xfrm>
              <a:prstGeom prst="round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/>
              </a:p>
            </p:txBody>
          </p:sp>
          <p:sp>
            <p:nvSpPr>
              <p:cNvPr id="67" name="文本框 66"/>
              <p:cNvSpPr txBox="1"/>
              <p:nvPr/>
            </p:nvSpPr>
            <p:spPr>
              <a:xfrm>
                <a:off x="3658431" y="6263396"/>
                <a:ext cx="23955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/>
                  <a:t>验证</a:t>
                </a:r>
                <a:r>
                  <a:rPr lang="zh-CN" altLang="en-US" dirty="0" smtClean="0"/>
                  <a:t>数据集</a:t>
                </a:r>
                <a:endParaRPr lang="zh-CN" altLang="en-US" dirty="0"/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3845323" y="4460694"/>
              <a:ext cx="2039626" cy="5118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MOD17 A3 </a:t>
              </a:r>
              <a:r>
                <a:rPr lang="en-US" altLang="zh-CN" dirty="0" smtClean="0"/>
                <a:t>(.</a:t>
              </a:r>
              <a:r>
                <a:rPr lang="en-US" altLang="zh-CN" dirty="0" err="1"/>
                <a:t>nc</a:t>
              </a:r>
              <a:r>
                <a:rPr lang="en-US" altLang="zh-CN" dirty="0"/>
                <a:t>)</a:t>
              </a:r>
              <a:endParaRPr lang="zh-CN" altLang="en-US" dirty="0"/>
            </a:p>
          </p:txBody>
        </p:sp>
        <p:sp>
          <p:nvSpPr>
            <p:cNvPr id="65" name="矩形 64"/>
            <p:cNvSpPr/>
            <p:nvPr/>
          </p:nvSpPr>
          <p:spPr>
            <a:xfrm>
              <a:off x="3839025" y="5122905"/>
              <a:ext cx="2039626" cy="5118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FLUXNET </a:t>
              </a:r>
              <a:r>
                <a:rPr lang="en-US" altLang="zh-CN" dirty="0" smtClean="0"/>
                <a:t>(.</a:t>
              </a:r>
              <a:r>
                <a:rPr lang="en-US" altLang="zh-CN" dirty="0"/>
                <a:t>csv)</a:t>
              </a:r>
            </a:p>
          </p:txBody>
        </p:sp>
        <p:sp>
          <p:nvSpPr>
            <p:cNvPr id="40" name="矩形 39"/>
            <p:cNvSpPr/>
            <p:nvPr/>
          </p:nvSpPr>
          <p:spPr>
            <a:xfrm>
              <a:off x="9744727" y="4760934"/>
              <a:ext cx="1799439" cy="4260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统计</a:t>
              </a:r>
              <a:r>
                <a:rPr lang="zh-CN" altLang="en-US" dirty="0" smtClean="0">
                  <a:solidFill>
                    <a:schemeClr val="bg1"/>
                  </a:solidFill>
                </a:rPr>
                <a:t>指标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9744727" y="5280203"/>
              <a:ext cx="1799439" cy="4260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</a:rPr>
                <a:t>泰</a:t>
              </a:r>
              <a:r>
                <a:rPr lang="zh-CN" altLang="en-US" dirty="0">
                  <a:solidFill>
                    <a:schemeClr val="bg1"/>
                  </a:solidFill>
                </a:rPr>
                <a:t>勒</a:t>
              </a:r>
              <a:r>
                <a:rPr lang="zh-CN" altLang="en-US" dirty="0" smtClean="0">
                  <a:solidFill>
                    <a:schemeClr val="bg1"/>
                  </a:solidFill>
                </a:rPr>
                <a:t>图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9744727" y="5799472"/>
              <a:ext cx="1799439" cy="4260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时间序列</a:t>
              </a:r>
              <a:r>
                <a:rPr lang="zh-CN" altLang="en-US" dirty="0" smtClean="0">
                  <a:solidFill>
                    <a:schemeClr val="bg1"/>
                  </a:solidFill>
                </a:rPr>
                <a:t>折线图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9402088" y="2377969"/>
              <a:ext cx="2484719" cy="1500092"/>
              <a:chOff x="9402088" y="2234325"/>
              <a:chExt cx="2484719" cy="1500092"/>
            </a:xfrm>
          </p:grpSpPr>
          <p:sp>
            <p:nvSpPr>
              <p:cNvPr id="96" name="圆角矩形 95"/>
              <p:cNvSpPr/>
              <p:nvPr/>
            </p:nvSpPr>
            <p:spPr>
              <a:xfrm>
                <a:off x="9402088" y="2234325"/>
                <a:ext cx="2484719" cy="1500092"/>
              </a:xfrm>
              <a:prstGeom prst="round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/>
              </a:p>
            </p:txBody>
          </p:sp>
          <p:sp>
            <p:nvSpPr>
              <p:cNvPr id="97" name="文本框 96"/>
              <p:cNvSpPr txBox="1"/>
              <p:nvPr/>
            </p:nvSpPr>
            <p:spPr>
              <a:xfrm>
                <a:off x="9744727" y="2268846"/>
                <a:ext cx="17994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/>
                  <a:t>可视化</a:t>
                </a:r>
                <a:r>
                  <a:rPr lang="zh-CN" altLang="en-US" dirty="0" smtClean="0"/>
                  <a:t>结果</a:t>
                </a:r>
                <a:endParaRPr lang="zh-CN" altLang="en-US" dirty="0"/>
              </a:p>
            </p:txBody>
          </p:sp>
          <p:sp>
            <p:nvSpPr>
              <p:cNvPr id="98" name="矩形 97"/>
              <p:cNvSpPr/>
              <p:nvPr/>
            </p:nvSpPr>
            <p:spPr>
              <a:xfrm>
                <a:off x="9744727" y="2649136"/>
                <a:ext cx="1799439" cy="42608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>
                    <a:solidFill>
                      <a:schemeClr val="bg1"/>
                    </a:solidFill>
                  </a:rPr>
                  <a:t>地图</a:t>
                </a:r>
                <a:endParaRPr lang="en-US" altLang="zh-CN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7" name="矩形 106"/>
              <p:cNvSpPr/>
              <p:nvPr/>
            </p:nvSpPr>
            <p:spPr>
              <a:xfrm>
                <a:off x="9744727" y="3167842"/>
                <a:ext cx="1799439" cy="42608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>
                    <a:solidFill>
                      <a:schemeClr val="bg1"/>
                    </a:solidFill>
                  </a:rPr>
                  <a:t>纬向图</a:t>
                </a:r>
                <a:endParaRPr lang="en-US" altLang="zh-CN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71" name="直接箭头连接符 70"/>
            <p:cNvCxnSpPr>
              <a:stCxn id="79" idx="3"/>
              <a:endCxn id="130" idx="1"/>
            </p:cNvCxnSpPr>
            <p:nvPr/>
          </p:nvCxnSpPr>
          <p:spPr>
            <a:xfrm>
              <a:off x="5866345" y="2348769"/>
              <a:ext cx="1006783" cy="0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814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19217" y="290985"/>
            <a:ext cx="10515600" cy="433945"/>
          </a:xfrm>
        </p:spPr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4.1.1. 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数据编排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463923" y="507957"/>
            <a:ext cx="10878685" cy="5418358"/>
            <a:chOff x="-485364" y="230722"/>
            <a:chExt cx="10878685" cy="5418358"/>
          </a:xfrm>
        </p:grpSpPr>
        <p:sp>
          <p:nvSpPr>
            <p:cNvPr id="3" name="文本框 2"/>
            <p:cNvSpPr txBox="1"/>
            <p:nvPr/>
          </p:nvSpPr>
          <p:spPr>
            <a:xfrm>
              <a:off x="3472693" y="230722"/>
              <a:ext cx="6571876" cy="1338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模拟点 </a:t>
              </a:r>
              <a:r>
                <a:rPr lang="en-US" altLang="zh-CN" dirty="0" err="1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shapefile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包括网格点</a:t>
              </a:r>
              <a:r>
                <a:rPr lang="en-US" altLang="zh-CN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/</a:t>
              </a:r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观测站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点、</a:t>
              </a:r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用户上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传的</a:t>
              </a:r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点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输入</a:t>
              </a:r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数据，分开组织</a:t>
              </a:r>
              <a:endPara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（属性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表里有</a:t>
              </a:r>
              <a:r>
                <a:rPr lang="en-US" altLang="zh-CN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lat</a:t>
              </a: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, long, index, </a:t>
              </a:r>
              <a:r>
                <a:rPr lang="en-US" altLang="zh-CN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PFT</a:t>
              </a:r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类型等）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" name="左大括号 3"/>
            <p:cNvSpPr/>
            <p:nvPr/>
          </p:nvSpPr>
          <p:spPr>
            <a:xfrm rot="16200000" flipH="1">
              <a:off x="3816477" y="-561678"/>
              <a:ext cx="329888" cy="6851373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96776" y="3138688"/>
              <a:ext cx="6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IBIS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636608" y="3138688"/>
              <a:ext cx="1351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Biome-BGC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158295" y="3138688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LPJ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-485364" y="3617755"/>
              <a:ext cx="264367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&lt;index&gt;.met.csv</a:t>
              </a:r>
            </a:p>
            <a:p>
              <a:r>
                <a:rPr lang="en-US" altLang="zh-CN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&lt;index&gt;.soil.csv</a:t>
              </a:r>
            </a:p>
            <a:p>
              <a:r>
                <a:rPr lang="en-US" altLang="zh-CN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&lt;index&gt;.output.annual.csv</a:t>
              </a:r>
            </a:p>
            <a:p>
              <a:r>
                <a:rPr lang="en-US" altLang="zh-CN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&lt;index&gt;.output.daily.csv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438278" y="3617755"/>
              <a:ext cx="2643672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co2.txt</a:t>
              </a:r>
            </a:p>
            <a:p>
              <a:r>
                <a:rPr lang="en-US" altLang="zh-CN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&lt;index&gt;.</a:t>
              </a:r>
              <a:r>
                <a:rPr lang="en-US" altLang="zh-CN" dirty="0" err="1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ini</a:t>
              </a:r>
              <a:endPara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r>
                <a:rPr lang="en-US" altLang="zh-CN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&lt;index&gt;.spinup.ini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&lt;PFT-type&gt;.</a:t>
              </a:r>
              <a:r>
                <a:rPr lang="en-US" altLang="zh-CN" dirty="0" err="1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epc</a:t>
              </a:r>
              <a:endPara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r>
                <a:rPr lang="en-US" altLang="zh-CN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&lt;index&gt;.met.csv</a:t>
              </a:r>
            </a:p>
            <a:p>
              <a:r>
                <a:rPr lang="en-US" altLang="zh-CN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&lt;index&gt;.output.annual.csv</a:t>
              </a:r>
            </a:p>
            <a:p>
              <a:r>
                <a:rPr lang="en-US" altLang="zh-CN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&lt;index&gt;.output.daily.csv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946450" y="3617755"/>
              <a:ext cx="264367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&lt;index&gt;.met.csv</a:t>
              </a:r>
            </a:p>
            <a:p>
              <a:r>
                <a:rPr lang="en-US" altLang="zh-CN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&lt;index&gt;.soil.csv</a:t>
              </a:r>
            </a:p>
            <a:p>
              <a:r>
                <a:rPr lang="en-US" altLang="zh-CN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&lt;index&gt;.output.annual.csv</a:t>
              </a:r>
            </a:p>
            <a:p>
              <a:r>
                <a:rPr lang="en-US" altLang="zh-CN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&lt;index&gt;.output.daily.csv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" name="左大括号 12"/>
            <p:cNvSpPr/>
            <p:nvPr/>
          </p:nvSpPr>
          <p:spPr>
            <a:xfrm rot="16200000" flipH="1">
              <a:off x="6599280" y="-945914"/>
              <a:ext cx="329888" cy="5578248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632979" y="1996173"/>
              <a:ext cx="27751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网格点</a:t>
              </a:r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数据集</a:t>
              </a:r>
              <a:r>
                <a:rPr lang="en-US" altLang="zh-CN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(40595</a:t>
              </a:r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个点</a:t>
              </a:r>
              <a:r>
                <a:rPr lang="en-US" altLang="zh-CN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</a:p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（路径</a:t>
              </a:r>
              <a:r>
                <a:rPr lang="en-US" altLang="zh-CN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）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8592828" y="1992788"/>
              <a:ext cx="1800493" cy="1740505"/>
              <a:chOff x="7067061" y="1992788"/>
              <a:chExt cx="1800493" cy="1740505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7067061" y="1992788"/>
                <a:ext cx="18004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用户上传数据集</a:t>
                </a:r>
                <a:endParaRPr lang="en-US" altLang="zh-CN" dirty="0" smtClean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ctr"/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（路径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c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）</a:t>
                </a:r>
                <a:endParaRPr lang="en-US" altLang="zh-CN" dirty="0" smtClean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7518154" y="3086962"/>
                <a:ext cx="13069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…    …    …</a:t>
                </a: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左大括号 24"/>
              <p:cNvSpPr/>
              <p:nvPr/>
            </p:nvSpPr>
            <p:spPr>
              <a:xfrm rot="16200000" flipH="1">
                <a:off x="7873056" y="2488136"/>
                <a:ext cx="329888" cy="751746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5759673" y="1996173"/>
              <a:ext cx="25314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观测点数据集</a:t>
              </a:r>
              <a:r>
                <a:rPr lang="en-US" altLang="zh-CN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(231</a:t>
              </a:r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个点</a:t>
              </a:r>
              <a:r>
                <a:rPr lang="en-US" altLang="zh-CN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</a:p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（路径</a:t>
              </a:r>
              <a:r>
                <a:rPr lang="en-US" altLang="zh-CN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）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231052" y="313868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…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446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781043" y="572530"/>
            <a:ext cx="9571628" cy="5747307"/>
            <a:chOff x="450843" y="724930"/>
            <a:chExt cx="9571628" cy="5747307"/>
          </a:xfrm>
        </p:grpSpPr>
        <p:grpSp>
          <p:nvGrpSpPr>
            <p:cNvPr id="18" name="组合 17"/>
            <p:cNvGrpSpPr/>
            <p:nvPr/>
          </p:nvGrpSpPr>
          <p:grpSpPr>
            <a:xfrm>
              <a:off x="450843" y="724930"/>
              <a:ext cx="9571628" cy="5747307"/>
              <a:chOff x="300942" y="767793"/>
              <a:chExt cx="9571628" cy="5747307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446087" y="963612"/>
                <a:ext cx="4520523" cy="5170488"/>
                <a:chOff x="446087" y="963612"/>
                <a:chExt cx="4520523" cy="5170488"/>
              </a:xfrm>
            </p:grpSpPr>
            <p:pic>
              <p:nvPicPr>
                <p:cNvPr id="3" name="图片 2"/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72716"/>
                <a:stretch/>
              </p:blipFill>
              <p:spPr>
                <a:xfrm>
                  <a:off x="446087" y="963612"/>
                  <a:ext cx="2144713" cy="5170488"/>
                </a:xfrm>
                <a:prstGeom prst="rect">
                  <a:avLst/>
                </a:prstGeom>
              </p:spPr>
            </p:pic>
            <p:pic>
              <p:nvPicPr>
                <p:cNvPr id="4" name="图片 3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69776"/>
                <a:stretch/>
              </p:blipFill>
              <p:spPr>
                <a:xfrm>
                  <a:off x="2590800" y="963612"/>
                  <a:ext cx="2375810" cy="5170488"/>
                </a:xfrm>
                <a:prstGeom prst="rect">
                  <a:avLst/>
                </a:prstGeom>
              </p:spPr>
            </p:pic>
          </p:grpSp>
          <p:grpSp>
            <p:nvGrpSpPr>
              <p:cNvPr id="8" name="组合 7"/>
              <p:cNvGrpSpPr/>
              <p:nvPr/>
            </p:nvGrpSpPr>
            <p:grpSpPr>
              <a:xfrm>
                <a:off x="5229002" y="963612"/>
                <a:ext cx="4643568" cy="5551488"/>
                <a:chOff x="5229002" y="963612"/>
                <a:chExt cx="4643568" cy="5551488"/>
              </a:xfrm>
            </p:grpSpPr>
            <p:pic>
              <p:nvPicPr>
                <p:cNvPr id="5" name="图片 4"/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74328"/>
                <a:stretch/>
              </p:blipFill>
              <p:spPr>
                <a:xfrm>
                  <a:off x="5229002" y="963612"/>
                  <a:ext cx="1987551" cy="5551488"/>
                </a:xfrm>
                <a:prstGeom prst="rect">
                  <a:avLst/>
                </a:prstGeom>
              </p:spPr>
            </p:pic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65693"/>
                <a:stretch/>
              </p:blipFill>
              <p:spPr>
                <a:xfrm>
                  <a:off x="7216553" y="963612"/>
                  <a:ext cx="2656017" cy="5551488"/>
                </a:xfrm>
                <a:prstGeom prst="rect">
                  <a:avLst/>
                </a:prstGeom>
              </p:spPr>
            </p:pic>
          </p:grpSp>
          <p:grpSp>
            <p:nvGrpSpPr>
              <p:cNvPr id="14" name="组合 13"/>
              <p:cNvGrpSpPr/>
              <p:nvPr/>
            </p:nvGrpSpPr>
            <p:grpSpPr>
              <a:xfrm>
                <a:off x="300942" y="792161"/>
                <a:ext cx="2409602" cy="419100"/>
                <a:chOff x="2819399" y="0"/>
                <a:chExt cx="2409602" cy="419100"/>
              </a:xfrm>
            </p:grpSpPr>
            <p:sp>
              <p:nvSpPr>
                <p:cNvPr id="11" name="梯形 10"/>
                <p:cNvSpPr/>
                <p:nvPr/>
              </p:nvSpPr>
              <p:spPr>
                <a:xfrm rot="10800000">
                  <a:off x="2857954" y="0"/>
                  <a:ext cx="2371047" cy="419100"/>
                </a:xfrm>
                <a:prstGeom prst="trapezoid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" name="文本框 12"/>
                <p:cNvSpPr txBox="1"/>
                <p:nvPr/>
              </p:nvSpPr>
              <p:spPr>
                <a:xfrm>
                  <a:off x="2819399" y="0"/>
                  <a:ext cx="240960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CSV</a:t>
                  </a:r>
                  <a:r>
                    <a:rPr lang="zh-CN" altLang="en-US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数据描述示例</a:t>
                  </a:r>
                  <a:endParaRPr lang="zh-CN" alt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15" name="组合 14"/>
              <p:cNvGrpSpPr/>
              <p:nvPr/>
            </p:nvGrpSpPr>
            <p:grpSpPr>
              <a:xfrm>
                <a:off x="5165279" y="767793"/>
                <a:ext cx="2409602" cy="419100"/>
                <a:chOff x="2819399" y="0"/>
                <a:chExt cx="2409602" cy="419100"/>
              </a:xfrm>
            </p:grpSpPr>
            <p:sp>
              <p:nvSpPr>
                <p:cNvPr id="16" name="梯形 15"/>
                <p:cNvSpPr/>
                <p:nvPr/>
              </p:nvSpPr>
              <p:spPr>
                <a:xfrm rot="10800000">
                  <a:off x="2857954" y="0"/>
                  <a:ext cx="2371047" cy="419100"/>
                </a:xfrm>
                <a:prstGeom prst="trapezoid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7" name="文本框 16"/>
                <p:cNvSpPr txBox="1"/>
                <p:nvPr/>
              </p:nvSpPr>
              <p:spPr>
                <a:xfrm>
                  <a:off x="2819399" y="0"/>
                  <a:ext cx="240960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dirty="0" err="1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NetCDF</a:t>
                  </a:r>
                  <a:r>
                    <a:rPr lang="zh-CN" altLang="en-US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数据描述示例</a:t>
                  </a:r>
                  <a:endParaRPr lang="zh-CN" alt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9" name="矩形 8"/>
            <p:cNvSpPr/>
            <p:nvPr/>
          </p:nvSpPr>
          <p:spPr>
            <a:xfrm>
              <a:off x="1361473" y="2200275"/>
              <a:ext cx="708627" cy="14903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r>
                <a:rPr lang="en-US" altLang="zh-CN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timeStart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361473" y="2446245"/>
              <a:ext cx="708627" cy="14903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r>
                <a:rPr lang="en-US" altLang="zh-CN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timeEnd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361473" y="2695390"/>
              <a:ext cx="708627" cy="14903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r>
                <a:rPr lang="en-US" altLang="zh-CN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timeStep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744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4514548" y="1115708"/>
            <a:ext cx="7505099" cy="4587628"/>
            <a:chOff x="412448" y="852537"/>
            <a:chExt cx="8553753" cy="6005463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6528" y="4356100"/>
              <a:ext cx="5828560" cy="250190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2448" y="1362073"/>
              <a:ext cx="5842640" cy="2994027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4"/>
            <a:srcRect r="14674" b="-8406"/>
            <a:stretch/>
          </p:blipFill>
          <p:spPr>
            <a:xfrm>
              <a:off x="4108789" y="1363508"/>
              <a:ext cx="4857412" cy="3244159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5"/>
            <a:srcRect t="8026" r="14897" b="17683"/>
            <a:stretch/>
          </p:blipFill>
          <p:spPr>
            <a:xfrm>
              <a:off x="4108789" y="4356100"/>
              <a:ext cx="4844711" cy="2491633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412449" y="852537"/>
              <a:ext cx="1579571" cy="51593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网格点图层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094707" y="852537"/>
              <a:ext cx="1840111" cy="51593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GPP</a:t>
              </a:r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模拟结果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094707" y="4356100"/>
              <a:ext cx="1840112" cy="51593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NPP</a:t>
              </a:r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模拟结果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12448" y="4356100"/>
              <a:ext cx="1840112" cy="51593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观测站点图层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9911" y="1115707"/>
            <a:ext cx="4240084" cy="4587629"/>
            <a:chOff x="1119881" y="1252234"/>
            <a:chExt cx="4240084" cy="4587629"/>
          </a:xfrm>
        </p:grpSpPr>
        <p:grpSp>
          <p:nvGrpSpPr>
            <p:cNvPr id="20" name="组合 19"/>
            <p:cNvGrpSpPr/>
            <p:nvPr/>
          </p:nvGrpSpPr>
          <p:grpSpPr>
            <a:xfrm>
              <a:off x="1119881" y="1641474"/>
              <a:ext cx="4240084" cy="4198389"/>
              <a:chOff x="515937" y="2022475"/>
              <a:chExt cx="3713164" cy="3676650"/>
            </a:xfrm>
          </p:grpSpPr>
          <p:pic>
            <p:nvPicPr>
              <p:cNvPr id="22" name="图片 21"/>
              <p:cNvPicPr>
                <a:picLocks noChangeAspect="1"/>
              </p:cNvPicPr>
              <p:nvPr/>
            </p:nvPicPr>
            <p:blipFill rotWithShape="1">
              <a:blip r:embed="rId6"/>
              <a:srcRect r="84734"/>
              <a:stretch/>
            </p:blipFill>
            <p:spPr>
              <a:xfrm>
                <a:off x="515937" y="2022475"/>
                <a:ext cx="1211263" cy="367665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/>
            </p:nvPicPr>
            <p:blipFill rotWithShape="1">
              <a:blip r:embed="rId6"/>
              <a:srcRect l="39474" r="28993"/>
              <a:stretch/>
            </p:blipFill>
            <p:spPr>
              <a:xfrm>
                <a:off x="1727201" y="2022475"/>
                <a:ext cx="2501900" cy="3676650"/>
              </a:xfrm>
              <a:prstGeom prst="rect">
                <a:avLst/>
              </a:prstGeom>
            </p:spPr>
          </p:pic>
        </p:grpSp>
        <p:sp>
          <p:nvSpPr>
            <p:cNvPr id="21" name="矩形 20"/>
            <p:cNvSpPr/>
            <p:nvPr/>
          </p:nvSpPr>
          <p:spPr>
            <a:xfrm>
              <a:off x="1234180" y="1252234"/>
              <a:ext cx="1674119" cy="37653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WMS</a:t>
              </a:r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图层列表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305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571500" y="1728788"/>
            <a:ext cx="2679700" cy="2917770"/>
            <a:chOff x="1743075" y="3818787"/>
            <a:chExt cx="2679700" cy="2917770"/>
          </a:xfrm>
        </p:grpSpPr>
        <p:sp>
          <p:nvSpPr>
            <p:cNvPr id="6" name="矩形 5"/>
            <p:cNvSpPr/>
            <p:nvPr/>
          </p:nvSpPr>
          <p:spPr>
            <a:xfrm>
              <a:off x="1743075" y="3818787"/>
              <a:ext cx="2092325" cy="32548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WFS</a:t>
              </a:r>
              <a:r>
                <a:rPr lang="zh-CN" altLang="en-US" sz="16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查询观测点</a:t>
              </a:r>
              <a:endPara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2"/>
            <a:srcRect r="43471"/>
            <a:stretch/>
          </p:blipFill>
          <p:spPr>
            <a:xfrm>
              <a:off x="1755775" y="4161939"/>
              <a:ext cx="2667000" cy="2574618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3851275" y="1728788"/>
            <a:ext cx="6144128" cy="3141964"/>
            <a:chOff x="180975" y="1490463"/>
            <a:chExt cx="6144128" cy="3141964"/>
          </a:xfrm>
        </p:grpSpPr>
        <p:grpSp>
          <p:nvGrpSpPr>
            <p:cNvPr id="12" name="组合 11"/>
            <p:cNvGrpSpPr/>
            <p:nvPr/>
          </p:nvGrpSpPr>
          <p:grpSpPr>
            <a:xfrm>
              <a:off x="180975" y="1490463"/>
              <a:ext cx="6143625" cy="3141964"/>
              <a:chOff x="307975" y="2684263"/>
              <a:chExt cx="6143625" cy="3141964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307975" y="2684263"/>
                <a:ext cx="6081130" cy="3141964"/>
                <a:chOff x="1743075" y="566436"/>
                <a:chExt cx="6081130" cy="3141964"/>
              </a:xfrm>
            </p:grpSpPr>
            <p:pic>
              <p:nvPicPr>
                <p:cNvPr id="4" name="图片 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743075" y="890587"/>
                  <a:ext cx="6081130" cy="2817813"/>
                </a:xfrm>
                <a:prstGeom prst="rect">
                  <a:avLst/>
                </a:prstGeom>
              </p:spPr>
            </p:pic>
            <p:sp>
              <p:nvSpPr>
                <p:cNvPr id="5" name="矩形 4"/>
                <p:cNvSpPr/>
                <p:nvPr/>
              </p:nvSpPr>
              <p:spPr>
                <a:xfrm>
                  <a:off x="1743075" y="566436"/>
                  <a:ext cx="2092325" cy="324151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dirty="0" smtClean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WCS</a:t>
                  </a:r>
                  <a:r>
                    <a:rPr lang="zh-CN" altLang="en-US" sz="1600" dirty="0" smtClean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下载栅格图片</a:t>
                  </a:r>
                  <a:endParaRPr lang="zh-CN" altLang="en-US" sz="16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1" name="矩形 10"/>
              <p:cNvSpPr/>
              <p:nvPr/>
            </p:nvSpPr>
            <p:spPr>
              <a:xfrm>
                <a:off x="2425700" y="4572000"/>
                <a:ext cx="4025900" cy="330200"/>
              </a:xfrm>
              <a:prstGeom prst="rect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" name="文本框 1"/>
            <p:cNvSpPr txBox="1"/>
            <p:nvPr/>
          </p:nvSpPr>
          <p:spPr>
            <a:xfrm>
              <a:off x="5217107" y="3801081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下载的文件名</a:t>
              </a:r>
              <a:endParaRPr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433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组合 156"/>
          <p:cNvGrpSpPr/>
          <p:nvPr/>
        </p:nvGrpSpPr>
        <p:grpSpPr>
          <a:xfrm>
            <a:off x="2549858" y="292159"/>
            <a:ext cx="5886393" cy="5831306"/>
            <a:chOff x="2549858" y="292159"/>
            <a:chExt cx="5886393" cy="5831306"/>
          </a:xfrm>
        </p:grpSpPr>
        <p:sp>
          <p:nvSpPr>
            <p:cNvPr id="57" name="矩形 56"/>
            <p:cNvSpPr/>
            <p:nvPr/>
          </p:nvSpPr>
          <p:spPr>
            <a:xfrm>
              <a:off x="2831290" y="3384849"/>
              <a:ext cx="5520438" cy="1337856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831292" y="4669569"/>
              <a:ext cx="5520604" cy="14532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2831292" y="1252722"/>
              <a:ext cx="5520604" cy="2133654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2831290" y="4669568"/>
              <a:ext cx="475394" cy="145389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46800" rIns="46800" rtlCol="0" anchor="ctr"/>
            <a:lstStyle/>
            <a:p>
              <a:pPr algn="ctr"/>
              <a:r>
                <a:rPr lang="zh-CN" altLang="en-US" sz="1300" dirty="0" smtClean="0"/>
                <a:t>基础支撑</a:t>
              </a:r>
              <a:endParaRPr lang="zh-CN" altLang="en-US" sz="1300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2831290" y="1255455"/>
              <a:ext cx="475394" cy="21287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46800" rIns="46800" rtlCol="0" anchor="ctr"/>
            <a:lstStyle/>
            <a:p>
              <a:pPr algn="ctr"/>
              <a:r>
                <a:rPr lang="zh-CN" altLang="en-US" sz="1300" dirty="0"/>
                <a:t>对比</a:t>
              </a:r>
              <a:r>
                <a:rPr lang="zh-CN" altLang="en-US" sz="1300" dirty="0" smtClean="0"/>
                <a:t>引擎</a:t>
              </a:r>
              <a:endParaRPr lang="zh-CN" altLang="en-US" sz="1300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2831292" y="292159"/>
              <a:ext cx="5520604" cy="10165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831290" y="292159"/>
              <a:ext cx="475394" cy="10165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46800" rIns="46800" rtlCol="0" anchor="ctr"/>
            <a:lstStyle/>
            <a:p>
              <a:pPr algn="ctr"/>
              <a:r>
                <a:rPr lang="zh-CN" altLang="en-US" sz="1300" dirty="0" smtClean="0"/>
                <a:t>上层应用</a:t>
              </a:r>
              <a:endParaRPr lang="zh-CN" altLang="en-US" sz="1300" dirty="0"/>
            </a:p>
          </p:txBody>
        </p:sp>
        <p:sp>
          <p:nvSpPr>
            <p:cNvPr id="32" name="下箭头 31"/>
            <p:cNvSpPr/>
            <p:nvPr/>
          </p:nvSpPr>
          <p:spPr>
            <a:xfrm rot="10800000">
              <a:off x="2549858" y="292159"/>
              <a:ext cx="228600" cy="5802088"/>
            </a:xfrm>
            <a:prstGeom prst="downArrow">
              <a:avLst/>
            </a:prstGeom>
            <a:gradFill flip="none" rotWithShape="1">
              <a:gsLst>
                <a:gs pos="10000">
                  <a:schemeClr val="tx1">
                    <a:lumMod val="75000"/>
                    <a:lumOff val="25000"/>
                  </a:schemeClr>
                </a:gs>
                <a:gs pos="100000">
                  <a:schemeClr val="dk1">
                    <a:tint val="23500"/>
                    <a:satMod val="160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0" name="组合 109"/>
            <p:cNvGrpSpPr/>
            <p:nvPr/>
          </p:nvGrpSpPr>
          <p:grpSpPr>
            <a:xfrm>
              <a:off x="5797109" y="4754428"/>
              <a:ext cx="2639142" cy="1301126"/>
              <a:chOff x="7290107" y="679588"/>
              <a:chExt cx="4382171" cy="3101897"/>
            </a:xfrm>
          </p:grpSpPr>
          <p:pic>
            <p:nvPicPr>
              <p:cNvPr id="111" name="图片 110">
                <a:extLst>
                  <a:ext uri="{FF2B5EF4-FFF2-40B4-BE49-F238E27FC236}">
                    <a16:creationId xmlns:a16="http://schemas.microsoft.com/office/drawing/2014/main" id="{99C45B9A-9352-43F4-9A1B-6FF63AD1B1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993259" y="2641116"/>
                <a:ext cx="547139" cy="561169"/>
              </a:xfrm>
              <a:prstGeom prst="rect">
                <a:avLst/>
              </a:prstGeom>
            </p:spPr>
          </p:pic>
          <p:pic>
            <p:nvPicPr>
              <p:cNvPr id="112" name="图片 111">
                <a:extLst>
                  <a:ext uri="{FF2B5EF4-FFF2-40B4-BE49-F238E27FC236}">
                    <a16:creationId xmlns:a16="http://schemas.microsoft.com/office/drawing/2014/main" id="{B184D848-4625-4688-B101-8AE3C64701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29396" y="2556567"/>
                <a:ext cx="631112" cy="670002"/>
              </a:xfrm>
              <a:prstGeom prst="rect">
                <a:avLst/>
              </a:prstGeom>
            </p:spPr>
          </p:pic>
          <p:sp>
            <p:nvSpPr>
              <p:cNvPr id="113" name="左右箭头 112">
                <a:extLst>
                  <a:ext uri="{FF2B5EF4-FFF2-40B4-BE49-F238E27FC236}">
                    <a16:creationId xmlns:a16="http://schemas.microsoft.com/office/drawing/2014/main" id="{3C5A1A10-90C7-4511-BA79-B2DB4A9FE655}"/>
                  </a:ext>
                </a:extLst>
              </p:cNvPr>
              <p:cNvSpPr/>
              <p:nvPr/>
            </p:nvSpPr>
            <p:spPr>
              <a:xfrm rot="7958387">
                <a:off x="8005046" y="1984168"/>
                <a:ext cx="1406751" cy="180184"/>
              </a:xfrm>
              <a:prstGeom prst="leftRightArrow">
                <a:avLst/>
              </a:prstGeom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200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左右箭头 113">
                <a:extLst>
                  <a:ext uri="{FF2B5EF4-FFF2-40B4-BE49-F238E27FC236}">
                    <a16:creationId xmlns:a16="http://schemas.microsoft.com/office/drawing/2014/main" id="{8E29C92E-8CC2-42B2-8189-3CB3D06CAAF3}"/>
                  </a:ext>
                </a:extLst>
              </p:cNvPr>
              <p:cNvSpPr/>
              <p:nvPr/>
            </p:nvSpPr>
            <p:spPr>
              <a:xfrm rot="2645020">
                <a:off x="9439066" y="1988833"/>
                <a:ext cx="1111245" cy="255265"/>
              </a:xfrm>
              <a:prstGeom prst="leftRightArrow">
                <a:avLst/>
              </a:prstGeom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左右箭头 114">
                <a:extLst>
                  <a:ext uri="{FF2B5EF4-FFF2-40B4-BE49-F238E27FC236}">
                    <a16:creationId xmlns:a16="http://schemas.microsoft.com/office/drawing/2014/main" id="{D1ADDBD5-1B6E-45E6-A1B9-0298BBDE1F36}"/>
                  </a:ext>
                </a:extLst>
              </p:cNvPr>
              <p:cNvSpPr/>
              <p:nvPr/>
            </p:nvSpPr>
            <p:spPr>
              <a:xfrm>
                <a:off x="8651076" y="2780810"/>
                <a:ext cx="1546953" cy="255266"/>
              </a:xfrm>
              <a:prstGeom prst="leftRightArrow">
                <a:avLst/>
              </a:prstGeom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2000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矩形 116">
                <a:extLst>
                  <a:ext uri="{FF2B5EF4-FFF2-40B4-BE49-F238E27FC236}">
                    <a16:creationId xmlns:a16="http://schemas.microsoft.com/office/drawing/2014/main" id="{C06D056D-AEDE-4E86-8568-5858B204D473}"/>
                  </a:ext>
                </a:extLst>
              </p:cNvPr>
              <p:cNvSpPr/>
              <p:nvPr/>
            </p:nvSpPr>
            <p:spPr>
              <a:xfrm rot="2687715">
                <a:off x="9477132" y="1809728"/>
                <a:ext cx="1319708" cy="2431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000" dirty="0">
                    <a:solidFill>
                      <a:schemeClr val="tx1"/>
                    </a:solidFill>
                  </a:rPr>
                  <a:t>http, ftp</a:t>
                </a:r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C6F60D95-B654-468D-9AB6-24E00450ED97}"/>
                  </a:ext>
                </a:extLst>
              </p:cNvPr>
              <p:cNvSpPr/>
              <p:nvPr/>
            </p:nvSpPr>
            <p:spPr>
              <a:xfrm>
                <a:off x="8698431" y="2563817"/>
                <a:ext cx="1319708" cy="2431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000" dirty="0">
                    <a:solidFill>
                      <a:schemeClr val="tx1"/>
                    </a:solidFill>
                  </a:rPr>
                  <a:t>http, ftp</a:t>
                </a:r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矩形 118">
                <a:extLst>
                  <a:ext uri="{FF2B5EF4-FFF2-40B4-BE49-F238E27FC236}">
                    <a16:creationId xmlns:a16="http://schemas.microsoft.com/office/drawing/2014/main" id="{4ADF4CA6-3A58-4DEC-8C53-38C055FF8130}"/>
                  </a:ext>
                </a:extLst>
              </p:cNvPr>
              <p:cNvSpPr/>
              <p:nvPr/>
            </p:nvSpPr>
            <p:spPr>
              <a:xfrm rot="18735477">
                <a:off x="7771634" y="1784708"/>
                <a:ext cx="1525656" cy="2431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000" dirty="0">
                    <a:solidFill>
                      <a:schemeClr val="tx1"/>
                    </a:solidFill>
                  </a:rPr>
                  <a:t>http, ftp</a:t>
                </a:r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69343908-042C-4E10-A1DD-9188DCABDF0F}"/>
                  </a:ext>
                </a:extLst>
              </p:cNvPr>
              <p:cNvSpPr/>
              <p:nvPr/>
            </p:nvSpPr>
            <p:spPr>
              <a:xfrm rot="18735477">
                <a:off x="8165156" y="2094340"/>
                <a:ext cx="1319709" cy="2431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000" dirty="0">
                    <a:solidFill>
                      <a:schemeClr val="tx1"/>
                    </a:solidFill>
                  </a:rPr>
                  <a:t>N:1</a:t>
                </a:r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DB8DF49D-E57C-4C23-8DBB-CED02D92BA2A}"/>
                  </a:ext>
                </a:extLst>
              </p:cNvPr>
              <p:cNvSpPr/>
              <p:nvPr/>
            </p:nvSpPr>
            <p:spPr>
              <a:xfrm rot="2687715">
                <a:off x="9184340" y="2131612"/>
                <a:ext cx="1319708" cy="2431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000" dirty="0">
                    <a:solidFill>
                      <a:schemeClr val="tx1"/>
                    </a:solidFill>
                  </a:rPr>
                  <a:t>1:1</a:t>
                </a:r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15B0FBEC-43EA-4C44-B8A1-9837D0DA17EF}"/>
                  </a:ext>
                </a:extLst>
              </p:cNvPr>
              <p:cNvSpPr/>
              <p:nvPr/>
            </p:nvSpPr>
            <p:spPr>
              <a:xfrm>
                <a:off x="8726388" y="2988080"/>
                <a:ext cx="1319708" cy="2431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000" dirty="0">
                    <a:solidFill>
                      <a:schemeClr val="tx1"/>
                    </a:solidFill>
                  </a:rPr>
                  <a:t>N:1</a:t>
                </a:r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文本框 79">
                <a:extLst>
                  <a:ext uri="{FF2B5EF4-FFF2-40B4-BE49-F238E27FC236}">
                    <a16:creationId xmlns:a16="http://schemas.microsoft.com/office/drawing/2014/main" id="{A299CFD6-5D35-4CF0-A092-5E47C347A302}"/>
                  </a:ext>
                </a:extLst>
              </p:cNvPr>
              <p:cNvSpPr txBox="1"/>
              <p:nvPr/>
            </p:nvSpPr>
            <p:spPr>
              <a:xfrm>
                <a:off x="8306210" y="679588"/>
                <a:ext cx="2151134" cy="660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200" dirty="0"/>
                  <a:t>数据</a:t>
                </a:r>
                <a:r>
                  <a:rPr lang="zh-CN" altLang="en-US" sz="1200" dirty="0" smtClean="0"/>
                  <a:t>管理服务器</a:t>
                </a:r>
                <a:endParaRPr lang="zh-CN" altLang="en-US" sz="1200" dirty="0"/>
              </a:p>
            </p:txBody>
          </p:sp>
          <p:sp>
            <p:nvSpPr>
              <p:cNvPr id="124" name="文本框 80">
                <a:extLst>
                  <a:ext uri="{FF2B5EF4-FFF2-40B4-BE49-F238E27FC236}">
                    <a16:creationId xmlns:a16="http://schemas.microsoft.com/office/drawing/2014/main" id="{47299BD3-49D2-418F-B1EF-83CF0567D362}"/>
                  </a:ext>
                </a:extLst>
              </p:cNvPr>
              <p:cNvSpPr txBox="1"/>
              <p:nvPr/>
            </p:nvSpPr>
            <p:spPr>
              <a:xfrm>
                <a:off x="7290107" y="3121117"/>
                <a:ext cx="2202181" cy="660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200" dirty="0" smtClean="0"/>
                  <a:t>模型计算</a:t>
                </a:r>
                <a:r>
                  <a:rPr lang="zh-CN" altLang="en-US" sz="1200" dirty="0"/>
                  <a:t>服务器</a:t>
                </a:r>
              </a:p>
            </p:txBody>
          </p:sp>
          <p:sp>
            <p:nvSpPr>
              <p:cNvPr id="125" name="文本框 81">
                <a:extLst>
                  <a:ext uri="{FF2B5EF4-FFF2-40B4-BE49-F238E27FC236}">
                    <a16:creationId xmlns:a16="http://schemas.microsoft.com/office/drawing/2014/main" id="{A28E0A3B-3D2A-4D79-8329-9FAB4F0D4492}"/>
                  </a:ext>
                </a:extLst>
              </p:cNvPr>
              <p:cNvSpPr txBox="1"/>
              <p:nvPr/>
            </p:nvSpPr>
            <p:spPr>
              <a:xfrm>
                <a:off x="9353075" y="3110217"/>
                <a:ext cx="2319203" cy="660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200" dirty="0"/>
                  <a:t>模型</a:t>
                </a:r>
                <a:r>
                  <a:rPr lang="zh-CN" altLang="en-US" sz="1200" dirty="0" smtClean="0"/>
                  <a:t>对比服务器</a:t>
                </a:r>
                <a:endParaRPr lang="zh-CN" altLang="en-US" sz="1200" dirty="0"/>
              </a:p>
            </p:txBody>
          </p:sp>
          <p:pic>
            <p:nvPicPr>
              <p:cNvPr id="127" name="图片 12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944" b="14032"/>
              <a:stretch/>
            </p:blipFill>
            <p:spPr>
              <a:xfrm>
                <a:off x="9061535" y="1256844"/>
                <a:ext cx="510966" cy="368020"/>
              </a:xfrm>
              <a:prstGeom prst="rect">
                <a:avLst/>
              </a:prstGeom>
            </p:spPr>
          </p:pic>
        </p:grpSp>
        <p:sp>
          <p:nvSpPr>
            <p:cNvPr id="15" name="矩形 14"/>
            <p:cNvSpPr/>
            <p:nvPr/>
          </p:nvSpPr>
          <p:spPr>
            <a:xfrm>
              <a:off x="3907833" y="4996142"/>
              <a:ext cx="423644" cy="4154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 smtClean="0"/>
                <a:t>对比主题</a:t>
              </a:r>
              <a:endParaRPr lang="zh-CN" altLang="en-US" sz="1200" dirty="0"/>
            </a:p>
          </p:txBody>
        </p:sp>
        <p:sp>
          <p:nvSpPr>
            <p:cNvPr id="134" name="矩形 133"/>
            <p:cNvSpPr/>
            <p:nvPr/>
          </p:nvSpPr>
          <p:spPr>
            <a:xfrm>
              <a:off x="3362763" y="887883"/>
              <a:ext cx="4878127" cy="31912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/>
                <a:t>外部应用接口</a:t>
              </a:r>
              <a:endParaRPr lang="zh-CN" altLang="en-US" sz="1200" dirty="0"/>
            </a:p>
          </p:txBody>
        </p:sp>
        <p:sp>
          <p:nvSpPr>
            <p:cNvPr id="136" name="矩形 135"/>
            <p:cNvSpPr/>
            <p:nvPr/>
          </p:nvSpPr>
          <p:spPr>
            <a:xfrm>
              <a:off x="4697506" y="456445"/>
              <a:ext cx="1156573" cy="31912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/>
                <a:t>数据预览</a:t>
              </a:r>
              <a:endParaRPr lang="zh-CN" altLang="en-US" sz="1200" dirty="0"/>
            </a:p>
          </p:txBody>
        </p:sp>
        <p:sp>
          <p:nvSpPr>
            <p:cNvPr id="137" name="矩形 136"/>
            <p:cNvSpPr/>
            <p:nvPr/>
          </p:nvSpPr>
          <p:spPr>
            <a:xfrm>
              <a:off x="5982601" y="456445"/>
              <a:ext cx="1092762" cy="31912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/>
                <a:t>模型</a:t>
              </a:r>
              <a:r>
                <a:rPr lang="zh-CN" altLang="en-US" sz="1200" dirty="0" smtClean="0"/>
                <a:t>对比</a:t>
              </a:r>
              <a:endParaRPr lang="zh-CN" altLang="en-US" sz="1200" dirty="0"/>
            </a:p>
          </p:txBody>
        </p:sp>
        <p:sp>
          <p:nvSpPr>
            <p:cNvPr id="147" name="矩形 146"/>
            <p:cNvSpPr/>
            <p:nvPr/>
          </p:nvSpPr>
          <p:spPr>
            <a:xfrm>
              <a:off x="4595306" y="4994775"/>
              <a:ext cx="418505" cy="4154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 smtClean="0"/>
                <a:t>对比工程</a:t>
              </a:r>
              <a:endParaRPr lang="zh-CN" altLang="en-US" sz="1200" dirty="0"/>
            </a:p>
          </p:txBody>
        </p:sp>
        <p:sp>
          <p:nvSpPr>
            <p:cNvPr id="148" name="矩形 147"/>
            <p:cNvSpPr/>
            <p:nvPr/>
          </p:nvSpPr>
          <p:spPr>
            <a:xfrm>
              <a:off x="5256160" y="4994775"/>
              <a:ext cx="438682" cy="4154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 smtClean="0"/>
                <a:t>对比任务</a:t>
              </a:r>
              <a:endParaRPr lang="zh-CN" altLang="en-US" sz="1200" dirty="0"/>
            </a:p>
          </p:txBody>
        </p:sp>
        <p:sp>
          <p:nvSpPr>
            <p:cNvPr id="169" name="矩形 168"/>
            <p:cNvSpPr/>
            <p:nvPr/>
          </p:nvSpPr>
          <p:spPr>
            <a:xfrm>
              <a:off x="5559520" y="2109464"/>
              <a:ext cx="971205" cy="4112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 smtClean="0"/>
                <a:t>对比方案</a:t>
              </a:r>
              <a:endParaRPr lang="en-US" altLang="zh-CN" sz="1200" dirty="0" smtClean="0"/>
            </a:p>
            <a:p>
              <a:pPr algn="ctr"/>
              <a:r>
                <a:rPr lang="zh-CN" altLang="en-US" sz="1200" dirty="0" smtClean="0"/>
                <a:t>结构化表达</a:t>
              </a:r>
              <a:endParaRPr lang="zh-CN" altLang="en-US" sz="1200" dirty="0"/>
            </a:p>
          </p:txBody>
        </p:sp>
        <p:sp>
          <p:nvSpPr>
            <p:cNvPr id="174" name="矩形 173"/>
            <p:cNvSpPr/>
            <p:nvPr/>
          </p:nvSpPr>
          <p:spPr>
            <a:xfrm>
              <a:off x="7624323" y="1539762"/>
              <a:ext cx="491745" cy="46496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 smtClean="0"/>
                <a:t>资源</a:t>
              </a:r>
              <a:endParaRPr lang="en-US" altLang="zh-CN" sz="1200" dirty="0" smtClean="0"/>
            </a:p>
            <a:p>
              <a:pPr algn="ctr"/>
              <a:r>
                <a:rPr lang="zh-CN" altLang="en-US" sz="1200" dirty="0" smtClean="0"/>
                <a:t>映射</a:t>
              </a:r>
              <a:endParaRPr lang="zh-CN" altLang="en-US" sz="1200" dirty="0"/>
            </a:p>
          </p:txBody>
        </p:sp>
        <p:sp>
          <p:nvSpPr>
            <p:cNvPr id="176" name="矩形 175"/>
            <p:cNvSpPr/>
            <p:nvPr/>
          </p:nvSpPr>
          <p:spPr>
            <a:xfrm>
              <a:off x="7036585" y="2104695"/>
              <a:ext cx="492943" cy="42470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 smtClean="0"/>
                <a:t>任务</a:t>
              </a:r>
              <a:endParaRPr lang="en-US" altLang="zh-CN" sz="1200" dirty="0" smtClean="0"/>
            </a:p>
            <a:p>
              <a:pPr algn="ctr"/>
              <a:r>
                <a:rPr lang="zh-CN" altLang="en-US" sz="1200" dirty="0" smtClean="0"/>
                <a:t>调度</a:t>
              </a:r>
              <a:endParaRPr lang="zh-CN" altLang="en-US" sz="1200" dirty="0"/>
            </a:p>
          </p:txBody>
        </p:sp>
        <p:sp>
          <p:nvSpPr>
            <p:cNvPr id="178" name="矩形 177"/>
            <p:cNvSpPr/>
            <p:nvPr/>
          </p:nvSpPr>
          <p:spPr>
            <a:xfrm>
              <a:off x="7624323" y="2104744"/>
              <a:ext cx="491745" cy="42743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 smtClean="0"/>
                <a:t>结果</a:t>
              </a:r>
              <a:endParaRPr lang="en-US" altLang="zh-CN" sz="1200" dirty="0" smtClean="0"/>
            </a:p>
            <a:p>
              <a:pPr algn="ctr"/>
              <a:r>
                <a:rPr lang="zh-CN" altLang="en-US" sz="1200" dirty="0" smtClean="0"/>
                <a:t>保存</a:t>
              </a:r>
              <a:endParaRPr lang="zh-CN" altLang="en-US" sz="1200" dirty="0"/>
            </a:p>
          </p:txBody>
        </p:sp>
        <p:sp>
          <p:nvSpPr>
            <p:cNvPr id="183" name="矩形 182"/>
            <p:cNvSpPr/>
            <p:nvPr/>
          </p:nvSpPr>
          <p:spPr>
            <a:xfrm>
              <a:off x="3362763" y="456445"/>
              <a:ext cx="1206222" cy="31912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/>
                <a:t>模型调用</a:t>
              </a:r>
              <a:endParaRPr lang="zh-CN" altLang="en-US" sz="1200" dirty="0"/>
            </a:p>
          </p:txBody>
        </p:sp>
        <p:sp>
          <p:nvSpPr>
            <p:cNvPr id="184" name="矩形 183"/>
            <p:cNvSpPr/>
            <p:nvPr/>
          </p:nvSpPr>
          <p:spPr>
            <a:xfrm>
              <a:off x="7191116" y="456445"/>
              <a:ext cx="1049776" cy="31912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/>
                <a:t>结果查询</a:t>
              </a:r>
              <a:endParaRPr lang="zh-CN" altLang="en-US" sz="1200" dirty="0"/>
            </a:p>
          </p:txBody>
        </p:sp>
        <p:sp>
          <p:nvSpPr>
            <p:cNvPr id="58" name="矩形 57"/>
            <p:cNvSpPr/>
            <p:nvPr/>
          </p:nvSpPr>
          <p:spPr>
            <a:xfrm>
              <a:off x="2831123" y="3384206"/>
              <a:ext cx="475698" cy="12847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46800" rIns="46800" rtlCol="0" anchor="ctr"/>
            <a:lstStyle/>
            <a:p>
              <a:pPr algn="ctr"/>
              <a:r>
                <a:rPr lang="zh-CN" altLang="en-US" sz="1300" dirty="0" smtClean="0"/>
                <a:t>资源组件</a:t>
              </a:r>
              <a:endParaRPr lang="en-US" altLang="zh-CN" sz="1300" dirty="0" smtClean="0"/>
            </a:p>
          </p:txBody>
        </p:sp>
        <p:sp>
          <p:nvSpPr>
            <p:cNvPr id="85" name="矩形 84"/>
            <p:cNvSpPr/>
            <p:nvPr/>
          </p:nvSpPr>
          <p:spPr>
            <a:xfrm>
              <a:off x="3546903" y="3821647"/>
              <a:ext cx="776742" cy="30833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 smtClean="0"/>
                <a:t>数据资源</a:t>
              </a:r>
              <a:endParaRPr lang="zh-CN" altLang="en-US" sz="1200" dirty="0"/>
            </a:p>
          </p:txBody>
        </p:sp>
        <p:sp>
          <p:nvSpPr>
            <p:cNvPr id="89" name="矩形 88"/>
            <p:cNvSpPr/>
            <p:nvPr/>
          </p:nvSpPr>
          <p:spPr>
            <a:xfrm>
              <a:off x="7036585" y="1539761"/>
              <a:ext cx="491745" cy="4649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 smtClean="0"/>
                <a:t>表达</a:t>
              </a:r>
              <a:endParaRPr lang="en-US" altLang="zh-CN" sz="1200" dirty="0" smtClean="0"/>
            </a:p>
            <a:p>
              <a:pPr algn="ctr"/>
              <a:r>
                <a:rPr lang="zh-CN" altLang="en-US" sz="1200" dirty="0" smtClean="0"/>
                <a:t>存储</a:t>
              </a:r>
              <a:endParaRPr lang="zh-CN" altLang="en-US" sz="1200" dirty="0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786844" y="4994636"/>
              <a:ext cx="384721" cy="75918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1300" dirty="0" smtClean="0"/>
                <a:t>网络架构</a:t>
              </a:r>
              <a:endParaRPr lang="zh-CN" altLang="en-US" sz="1300" dirty="0"/>
            </a:p>
          </p:txBody>
        </p:sp>
        <p:sp>
          <p:nvSpPr>
            <p:cNvPr id="71" name="矩形 70"/>
            <p:cNvSpPr/>
            <p:nvPr/>
          </p:nvSpPr>
          <p:spPr>
            <a:xfrm>
              <a:off x="5807903" y="4722705"/>
              <a:ext cx="2432985" cy="1337421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200" dirty="0"/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3993950" y="3478123"/>
              <a:ext cx="1261818" cy="292388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sz="1300" dirty="0" smtClean="0"/>
                <a:t>数据管理容器</a:t>
              </a:r>
              <a:endParaRPr lang="zh-CN" altLang="en-US" sz="1300" dirty="0"/>
            </a:p>
          </p:txBody>
        </p:sp>
        <p:sp>
          <p:nvSpPr>
            <p:cNvPr id="72" name="矩形 71"/>
            <p:cNvSpPr/>
            <p:nvPr/>
          </p:nvSpPr>
          <p:spPr>
            <a:xfrm>
              <a:off x="3367020" y="3432410"/>
              <a:ext cx="2431880" cy="754731"/>
            </a:xfrm>
            <a:prstGeom prst="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200" dirty="0"/>
            </a:p>
          </p:txBody>
        </p:sp>
        <p:sp>
          <p:nvSpPr>
            <p:cNvPr id="73" name="矩形 72"/>
            <p:cNvSpPr/>
            <p:nvPr/>
          </p:nvSpPr>
          <p:spPr>
            <a:xfrm>
              <a:off x="4697506" y="3819567"/>
              <a:ext cx="997335" cy="30833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 smtClean="0"/>
                <a:t>数据服务组件</a:t>
              </a:r>
              <a:endParaRPr lang="zh-CN" altLang="en-US" sz="1200" dirty="0"/>
            </a:p>
          </p:txBody>
        </p:sp>
        <p:sp>
          <p:nvSpPr>
            <p:cNvPr id="87" name="矩形 86"/>
            <p:cNvSpPr/>
            <p:nvPr/>
          </p:nvSpPr>
          <p:spPr>
            <a:xfrm>
              <a:off x="5909675" y="3819567"/>
              <a:ext cx="860424" cy="30833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/>
                <a:t>模型</a:t>
              </a:r>
              <a:r>
                <a:rPr lang="zh-CN" altLang="en-US" sz="1200" dirty="0" smtClean="0"/>
                <a:t>资源</a:t>
              </a:r>
              <a:endParaRPr lang="zh-CN" altLang="en-US" sz="1200" dirty="0"/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6445629" y="3464448"/>
              <a:ext cx="1313771" cy="292388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sz="1300" dirty="0" smtClean="0"/>
                <a:t>模型计算容器</a:t>
              </a:r>
              <a:endParaRPr lang="zh-CN" altLang="en-US" sz="1300" dirty="0"/>
            </a:p>
          </p:txBody>
        </p:sp>
        <p:sp>
          <p:nvSpPr>
            <p:cNvPr id="90" name="矩形 89"/>
            <p:cNvSpPr/>
            <p:nvPr/>
          </p:nvSpPr>
          <p:spPr>
            <a:xfrm>
              <a:off x="5798900" y="3432410"/>
              <a:ext cx="2440225" cy="754731"/>
            </a:xfrm>
            <a:custGeom>
              <a:avLst/>
              <a:gdLst>
                <a:gd name="connsiteX0" fmla="*/ 0 w 2440225"/>
                <a:gd name="connsiteY0" fmla="*/ 0 h 754731"/>
                <a:gd name="connsiteX1" fmla="*/ 2440225 w 2440225"/>
                <a:gd name="connsiteY1" fmla="*/ 0 h 754731"/>
                <a:gd name="connsiteX2" fmla="*/ 2440225 w 2440225"/>
                <a:gd name="connsiteY2" fmla="*/ 754731 h 754731"/>
                <a:gd name="connsiteX3" fmla="*/ 0 w 2440225"/>
                <a:gd name="connsiteY3" fmla="*/ 754731 h 754731"/>
                <a:gd name="connsiteX4" fmla="*/ 0 w 2440225"/>
                <a:gd name="connsiteY4" fmla="*/ 0 h 754731"/>
                <a:gd name="connsiteX0" fmla="*/ 0 w 2440225"/>
                <a:gd name="connsiteY0" fmla="*/ 0 h 754731"/>
                <a:gd name="connsiteX1" fmla="*/ 2440225 w 2440225"/>
                <a:gd name="connsiteY1" fmla="*/ 0 h 754731"/>
                <a:gd name="connsiteX2" fmla="*/ 2440225 w 2440225"/>
                <a:gd name="connsiteY2" fmla="*/ 754731 h 754731"/>
                <a:gd name="connsiteX3" fmla="*/ 0 w 2440225"/>
                <a:gd name="connsiteY3" fmla="*/ 754731 h 754731"/>
                <a:gd name="connsiteX4" fmla="*/ 91440 w 2440225"/>
                <a:gd name="connsiteY4" fmla="*/ 91440 h 754731"/>
                <a:gd name="connsiteX0" fmla="*/ 0 w 2440225"/>
                <a:gd name="connsiteY0" fmla="*/ 0 h 754731"/>
                <a:gd name="connsiteX1" fmla="*/ 2440225 w 2440225"/>
                <a:gd name="connsiteY1" fmla="*/ 0 h 754731"/>
                <a:gd name="connsiteX2" fmla="*/ 2440225 w 2440225"/>
                <a:gd name="connsiteY2" fmla="*/ 754731 h 754731"/>
                <a:gd name="connsiteX3" fmla="*/ 0 w 2440225"/>
                <a:gd name="connsiteY3" fmla="*/ 754731 h 75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0225" h="754731">
                  <a:moveTo>
                    <a:pt x="0" y="0"/>
                  </a:moveTo>
                  <a:lnTo>
                    <a:pt x="2440225" y="0"/>
                  </a:lnTo>
                  <a:lnTo>
                    <a:pt x="2440225" y="754731"/>
                  </a:lnTo>
                  <a:lnTo>
                    <a:pt x="0" y="754731"/>
                  </a:lnTo>
                </a:path>
              </a:pathLst>
            </a:cu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200" dirty="0"/>
            </a:p>
          </p:txBody>
        </p:sp>
        <p:sp>
          <p:nvSpPr>
            <p:cNvPr id="91" name="矩形 90"/>
            <p:cNvSpPr/>
            <p:nvPr/>
          </p:nvSpPr>
          <p:spPr>
            <a:xfrm>
              <a:off x="7075363" y="3819567"/>
              <a:ext cx="1027608" cy="30833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/>
                <a:t>模型</a:t>
              </a:r>
              <a:r>
                <a:rPr lang="zh-CN" altLang="en-US" sz="1200" dirty="0" smtClean="0"/>
                <a:t>服务组件</a:t>
              </a:r>
              <a:endParaRPr lang="zh-CN" altLang="en-US" sz="1200" dirty="0"/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3336510" y="1744421"/>
              <a:ext cx="384721" cy="75918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1300" dirty="0" smtClean="0"/>
                <a:t>对比方法</a:t>
              </a:r>
              <a:endParaRPr lang="zh-CN" altLang="en-US" sz="1300" dirty="0"/>
            </a:p>
          </p:txBody>
        </p:sp>
        <p:sp>
          <p:nvSpPr>
            <p:cNvPr id="97" name="矩形 96"/>
            <p:cNvSpPr/>
            <p:nvPr/>
          </p:nvSpPr>
          <p:spPr>
            <a:xfrm>
              <a:off x="3362763" y="1378273"/>
              <a:ext cx="1754147" cy="1384405"/>
            </a:xfrm>
            <a:custGeom>
              <a:avLst/>
              <a:gdLst>
                <a:gd name="connsiteX0" fmla="*/ 0 w 1741574"/>
                <a:gd name="connsiteY0" fmla="*/ 0 h 1384405"/>
                <a:gd name="connsiteX1" fmla="*/ 1741574 w 1741574"/>
                <a:gd name="connsiteY1" fmla="*/ 0 h 1384405"/>
                <a:gd name="connsiteX2" fmla="*/ 1741574 w 1741574"/>
                <a:gd name="connsiteY2" fmla="*/ 1384405 h 1384405"/>
                <a:gd name="connsiteX3" fmla="*/ 0 w 1741574"/>
                <a:gd name="connsiteY3" fmla="*/ 1384405 h 1384405"/>
                <a:gd name="connsiteX4" fmla="*/ 0 w 1741574"/>
                <a:gd name="connsiteY4" fmla="*/ 0 h 1384405"/>
                <a:gd name="connsiteX0" fmla="*/ 1741574 w 1833014"/>
                <a:gd name="connsiteY0" fmla="*/ 1384405 h 1475845"/>
                <a:gd name="connsiteX1" fmla="*/ 0 w 1833014"/>
                <a:gd name="connsiteY1" fmla="*/ 1384405 h 1475845"/>
                <a:gd name="connsiteX2" fmla="*/ 0 w 1833014"/>
                <a:gd name="connsiteY2" fmla="*/ 0 h 1475845"/>
                <a:gd name="connsiteX3" fmla="*/ 1741574 w 1833014"/>
                <a:gd name="connsiteY3" fmla="*/ 0 h 1475845"/>
                <a:gd name="connsiteX4" fmla="*/ 1833014 w 1833014"/>
                <a:gd name="connsiteY4" fmla="*/ 1475845 h 1475845"/>
                <a:gd name="connsiteX0" fmla="*/ 1741574 w 1741574"/>
                <a:gd name="connsiteY0" fmla="*/ 1384405 h 1384405"/>
                <a:gd name="connsiteX1" fmla="*/ 0 w 1741574"/>
                <a:gd name="connsiteY1" fmla="*/ 1384405 h 1384405"/>
                <a:gd name="connsiteX2" fmla="*/ 0 w 1741574"/>
                <a:gd name="connsiteY2" fmla="*/ 0 h 1384405"/>
                <a:gd name="connsiteX3" fmla="*/ 1741574 w 1741574"/>
                <a:gd name="connsiteY3" fmla="*/ 0 h 1384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1574" h="1384405">
                  <a:moveTo>
                    <a:pt x="1741574" y="1384405"/>
                  </a:moveTo>
                  <a:lnTo>
                    <a:pt x="0" y="1384405"/>
                  </a:lnTo>
                  <a:lnTo>
                    <a:pt x="0" y="0"/>
                  </a:lnTo>
                  <a:lnTo>
                    <a:pt x="1741574" y="0"/>
                  </a:lnTo>
                </a:path>
              </a:pathLst>
            </a:cu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200" dirty="0"/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5087204" y="1648571"/>
              <a:ext cx="540962" cy="89255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sz="1300" dirty="0" smtClean="0"/>
                <a:t>对比方案详细设计</a:t>
              </a:r>
              <a:endParaRPr lang="zh-CN" altLang="en-US" sz="1300" dirty="0"/>
            </a:p>
          </p:txBody>
        </p:sp>
        <p:sp>
          <p:nvSpPr>
            <p:cNvPr id="99" name="矩形 98"/>
            <p:cNvSpPr/>
            <p:nvPr/>
          </p:nvSpPr>
          <p:spPr>
            <a:xfrm>
              <a:off x="5111667" y="1378273"/>
              <a:ext cx="1512090" cy="1384405"/>
            </a:xfrm>
            <a:custGeom>
              <a:avLst/>
              <a:gdLst>
                <a:gd name="connsiteX0" fmla="*/ 0 w 1374547"/>
                <a:gd name="connsiteY0" fmla="*/ 0 h 1384405"/>
                <a:gd name="connsiteX1" fmla="*/ 1374547 w 1374547"/>
                <a:gd name="connsiteY1" fmla="*/ 0 h 1384405"/>
                <a:gd name="connsiteX2" fmla="*/ 1374547 w 1374547"/>
                <a:gd name="connsiteY2" fmla="*/ 1384405 h 1384405"/>
                <a:gd name="connsiteX3" fmla="*/ 0 w 1374547"/>
                <a:gd name="connsiteY3" fmla="*/ 1384405 h 1384405"/>
                <a:gd name="connsiteX4" fmla="*/ 0 w 1374547"/>
                <a:gd name="connsiteY4" fmla="*/ 0 h 1384405"/>
                <a:gd name="connsiteX0" fmla="*/ 1374547 w 1465987"/>
                <a:gd name="connsiteY0" fmla="*/ 1384405 h 1475845"/>
                <a:gd name="connsiteX1" fmla="*/ 0 w 1465987"/>
                <a:gd name="connsiteY1" fmla="*/ 1384405 h 1475845"/>
                <a:gd name="connsiteX2" fmla="*/ 0 w 1465987"/>
                <a:gd name="connsiteY2" fmla="*/ 0 h 1475845"/>
                <a:gd name="connsiteX3" fmla="*/ 1374547 w 1465987"/>
                <a:gd name="connsiteY3" fmla="*/ 0 h 1475845"/>
                <a:gd name="connsiteX4" fmla="*/ 1465987 w 1465987"/>
                <a:gd name="connsiteY4" fmla="*/ 1475845 h 1475845"/>
                <a:gd name="connsiteX0" fmla="*/ 1374547 w 1374547"/>
                <a:gd name="connsiteY0" fmla="*/ 1384405 h 1384405"/>
                <a:gd name="connsiteX1" fmla="*/ 0 w 1374547"/>
                <a:gd name="connsiteY1" fmla="*/ 1384405 h 1384405"/>
                <a:gd name="connsiteX2" fmla="*/ 0 w 1374547"/>
                <a:gd name="connsiteY2" fmla="*/ 0 h 1384405"/>
                <a:gd name="connsiteX3" fmla="*/ 1374547 w 1374547"/>
                <a:gd name="connsiteY3" fmla="*/ 0 h 1384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547" h="1384405">
                  <a:moveTo>
                    <a:pt x="1374547" y="1384405"/>
                  </a:moveTo>
                  <a:lnTo>
                    <a:pt x="0" y="1384405"/>
                  </a:lnTo>
                  <a:lnTo>
                    <a:pt x="0" y="0"/>
                  </a:lnTo>
                  <a:lnTo>
                    <a:pt x="1374547" y="0"/>
                  </a:lnTo>
                </a:path>
              </a:pathLst>
            </a:cu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200" dirty="0"/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6625520" y="1436349"/>
              <a:ext cx="384721" cy="12593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1300" dirty="0" smtClean="0"/>
                <a:t>对比科学工作流</a:t>
              </a:r>
              <a:endParaRPr lang="zh-CN" altLang="en-US" sz="1300" dirty="0"/>
            </a:p>
          </p:txBody>
        </p:sp>
        <p:sp>
          <p:nvSpPr>
            <p:cNvPr id="101" name="矩形 100"/>
            <p:cNvSpPr/>
            <p:nvPr/>
          </p:nvSpPr>
          <p:spPr>
            <a:xfrm>
              <a:off x="6628012" y="1378273"/>
              <a:ext cx="1612877" cy="1384405"/>
            </a:xfrm>
            <a:prstGeom prst="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200" dirty="0"/>
            </a:p>
          </p:txBody>
        </p:sp>
        <p:sp>
          <p:nvSpPr>
            <p:cNvPr id="102" name="圆角矩形 101"/>
            <p:cNvSpPr/>
            <p:nvPr/>
          </p:nvSpPr>
          <p:spPr>
            <a:xfrm>
              <a:off x="3711871" y="1498199"/>
              <a:ext cx="1305000" cy="24248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200" dirty="0" smtClean="0"/>
                <a:t>SD, RMSE, R</a:t>
              </a:r>
              <a:r>
                <a:rPr lang="en-US" altLang="zh-CN" sz="1200" baseline="30000" dirty="0" smtClean="0"/>
                <a:t>2</a:t>
              </a:r>
              <a:r>
                <a:rPr lang="en-US" altLang="zh-CN" sz="1200" dirty="0" smtClean="0"/>
                <a:t>, NSE</a:t>
              </a:r>
              <a:endParaRPr lang="zh-CN" altLang="en-US" sz="1200" dirty="0"/>
            </a:p>
          </p:txBody>
        </p:sp>
        <p:sp>
          <p:nvSpPr>
            <p:cNvPr id="103" name="圆角矩形 102"/>
            <p:cNvSpPr/>
            <p:nvPr/>
          </p:nvSpPr>
          <p:spPr>
            <a:xfrm>
              <a:off x="3711871" y="1786381"/>
              <a:ext cx="1308060" cy="24658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zh-CN" altLang="en-US" sz="1200" dirty="0" smtClean="0"/>
                <a:t>泰勒图、热力图</a:t>
              </a:r>
              <a:endParaRPr lang="zh-CN" altLang="en-US" sz="1200" dirty="0"/>
            </a:p>
          </p:txBody>
        </p:sp>
        <p:sp>
          <p:nvSpPr>
            <p:cNvPr id="104" name="圆角矩形 103"/>
            <p:cNvSpPr/>
            <p:nvPr/>
          </p:nvSpPr>
          <p:spPr>
            <a:xfrm>
              <a:off x="3702833" y="2074115"/>
              <a:ext cx="1315599" cy="24842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zh-CN" altLang="en-US" sz="1200" dirty="0" smtClean="0"/>
                <a:t>时间序列折线图</a:t>
              </a:r>
              <a:endParaRPr lang="zh-CN" altLang="en-US" sz="1200" dirty="0"/>
            </a:p>
          </p:txBody>
        </p:sp>
        <p:sp>
          <p:nvSpPr>
            <p:cNvPr id="105" name="圆角矩形 104"/>
            <p:cNvSpPr/>
            <p:nvPr/>
          </p:nvSpPr>
          <p:spPr>
            <a:xfrm>
              <a:off x="3702236" y="2368242"/>
              <a:ext cx="1315599" cy="25039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zh-CN" altLang="en-US" sz="1200" dirty="0" smtClean="0"/>
                <a:t>专题地图、纬向图</a:t>
              </a:r>
              <a:endParaRPr lang="zh-CN" altLang="en-US" sz="1200" dirty="0"/>
            </a:p>
          </p:txBody>
        </p:sp>
        <p:sp>
          <p:nvSpPr>
            <p:cNvPr id="106" name="矩形 105"/>
            <p:cNvSpPr/>
            <p:nvPr/>
          </p:nvSpPr>
          <p:spPr>
            <a:xfrm>
              <a:off x="5551949" y="1609618"/>
              <a:ext cx="971205" cy="4112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 smtClean="0"/>
                <a:t>通量要素</a:t>
              </a:r>
              <a:endParaRPr lang="en-US" altLang="zh-CN" sz="1200" dirty="0" smtClean="0"/>
            </a:p>
            <a:p>
              <a:pPr algn="ctr"/>
              <a:r>
                <a:rPr lang="zh-CN" altLang="en-US" sz="1200" dirty="0" smtClean="0"/>
                <a:t>语义描述</a:t>
              </a:r>
              <a:endParaRPr lang="zh-CN" altLang="en-US" sz="1200" dirty="0"/>
            </a:p>
          </p:txBody>
        </p:sp>
        <p:sp>
          <p:nvSpPr>
            <p:cNvPr id="107" name="矩形 106"/>
            <p:cNvSpPr/>
            <p:nvPr/>
          </p:nvSpPr>
          <p:spPr>
            <a:xfrm>
              <a:off x="5909675" y="4271356"/>
              <a:ext cx="527841" cy="26705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/>
                <a:t>封装</a:t>
              </a:r>
            </a:p>
          </p:txBody>
        </p:sp>
        <p:sp>
          <p:nvSpPr>
            <p:cNvPr id="108" name="矩形 107"/>
            <p:cNvSpPr/>
            <p:nvPr/>
          </p:nvSpPr>
          <p:spPr>
            <a:xfrm>
              <a:off x="7514933" y="4254875"/>
              <a:ext cx="604280" cy="28908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 smtClean="0"/>
                <a:t>发布</a:t>
              </a:r>
              <a:endParaRPr lang="zh-CN" altLang="en-US" sz="1200" dirty="0"/>
            </a:p>
          </p:txBody>
        </p:sp>
        <p:sp>
          <p:nvSpPr>
            <p:cNvPr id="109" name="矩形 108"/>
            <p:cNvSpPr/>
            <p:nvPr/>
          </p:nvSpPr>
          <p:spPr>
            <a:xfrm>
              <a:off x="6740857" y="4261831"/>
              <a:ext cx="538768" cy="27910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/>
                <a:t>部署</a:t>
              </a:r>
            </a:p>
          </p:txBody>
        </p:sp>
        <p:cxnSp>
          <p:nvCxnSpPr>
            <p:cNvPr id="116" name="直接箭头连接符 115"/>
            <p:cNvCxnSpPr>
              <a:stCxn id="107" idx="3"/>
              <a:endCxn id="109" idx="1"/>
            </p:cNvCxnSpPr>
            <p:nvPr/>
          </p:nvCxnSpPr>
          <p:spPr>
            <a:xfrm flipV="1">
              <a:off x="6437516" y="4401382"/>
              <a:ext cx="303341" cy="350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26" name="直接箭头连接符 125"/>
            <p:cNvCxnSpPr>
              <a:stCxn id="109" idx="3"/>
              <a:endCxn id="108" idx="1"/>
            </p:cNvCxnSpPr>
            <p:nvPr/>
          </p:nvCxnSpPr>
          <p:spPr>
            <a:xfrm flipV="1">
              <a:off x="7279625" y="4399418"/>
              <a:ext cx="235308" cy="196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8" name="矩形 127"/>
            <p:cNvSpPr/>
            <p:nvPr/>
          </p:nvSpPr>
          <p:spPr>
            <a:xfrm>
              <a:off x="3539933" y="4264400"/>
              <a:ext cx="788933" cy="2740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 smtClean="0"/>
                <a:t>异构性分析</a:t>
              </a:r>
              <a:endParaRPr lang="zh-CN" altLang="en-US" sz="1200" dirty="0"/>
            </a:p>
          </p:txBody>
        </p:sp>
        <p:sp>
          <p:nvSpPr>
            <p:cNvPr id="129" name="矩形 128"/>
            <p:cNvSpPr/>
            <p:nvPr/>
          </p:nvSpPr>
          <p:spPr>
            <a:xfrm>
              <a:off x="4697507" y="4264400"/>
              <a:ext cx="997336" cy="2740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 smtClean="0"/>
                <a:t>结构化描述</a:t>
              </a:r>
              <a:endParaRPr lang="zh-CN" altLang="en-US" sz="1200" dirty="0"/>
            </a:p>
          </p:txBody>
        </p:sp>
        <p:cxnSp>
          <p:nvCxnSpPr>
            <p:cNvPr id="130" name="直接箭头连接符 129"/>
            <p:cNvCxnSpPr>
              <a:stCxn id="128" idx="3"/>
              <a:endCxn id="129" idx="1"/>
            </p:cNvCxnSpPr>
            <p:nvPr/>
          </p:nvCxnSpPr>
          <p:spPr>
            <a:xfrm>
              <a:off x="4328866" y="4401405"/>
              <a:ext cx="368641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箭头连接符 130"/>
            <p:cNvCxnSpPr>
              <a:stCxn id="129" idx="3"/>
              <a:endCxn id="107" idx="1"/>
            </p:cNvCxnSpPr>
            <p:nvPr/>
          </p:nvCxnSpPr>
          <p:spPr>
            <a:xfrm>
              <a:off x="5694843" y="4401405"/>
              <a:ext cx="214832" cy="347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矩形 131"/>
            <p:cNvSpPr/>
            <p:nvPr/>
          </p:nvSpPr>
          <p:spPr>
            <a:xfrm>
              <a:off x="3362763" y="4187142"/>
              <a:ext cx="4878125" cy="420770"/>
            </a:xfrm>
            <a:custGeom>
              <a:avLst/>
              <a:gdLst>
                <a:gd name="connsiteX0" fmla="*/ 0 w 4804761"/>
                <a:gd name="connsiteY0" fmla="*/ 0 h 420770"/>
                <a:gd name="connsiteX1" fmla="*/ 4804761 w 4804761"/>
                <a:gd name="connsiteY1" fmla="*/ 0 h 420770"/>
                <a:gd name="connsiteX2" fmla="*/ 4804761 w 4804761"/>
                <a:gd name="connsiteY2" fmla="*/ 420770 h 420770"/>
                <a:gd name="connsiteX3" fmla="*/ 0 w 4804761"/>
                <a:gd name="connsiteY3" fmla="*/ 420770 h 420770"/>
                <a:gd name="connsiteX4" fmla="*/ 0 w 4804761"/>
                <a:gd name="connsiteY4" fmla="*/ 0 h 420770"/>
                <a:gd name="connsiteX0" fmla="*/ 4804761 w 4896201"/>
                <a:gd name="connsiteY0" fmla="*/ 0 h 420770"/>
                <a:gd name="connsiteX1" fmla="*/ 4804761 w 4896201"/>
                <a:gd name="connsiteY1" fmla="*/ 420770 h 420770"/>
                <a:gd name="connsiteX2" fmla="*/ 0 w 4896201"/>
                <a:gd name="connsiteY2" fmla="*/ 420770 h 420770"/>
                <a:gd name="connsiteX3" fmla="*/ 0 w 4896201"/>
                <a:gd name="connsiteY3" fmla="*/ 0 h 420770"/>
                <a:gd name="connsiteX4" fmla="*/ 4896201 w 4896201"/>
                <a:gd name="connsiteY4" fmla="*/ 91440 h 420770"/>
                <a:gd name="connsiteX0" fmla="*/ 4804761 w 4804761"/>
                <a:gd name="connsiteY0" fmla="*/ 0 h 420770"/>
                <a:gd name="connsiteX1" fmla="*/ 4804761 w 4804761"/>
                <a:gd name="connsiteY1" fmla="*/ 420770 h 420770"/>
                <a:gd name="connsiteX2" fmla="*/ 0 w 4804761"/>
                <a:gd name="connsiteY2" fmla="*/ 420770 h 420770"/>
                <a:gd name="connsiteX3" fmla="*/ 0 w 4804761"/>
                <a:gd name="connsiteY3" fmla="*/ 0 h 42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04761" h="420770">
                  <a:moveTo>
                    <a:pt x="4804761" y="0"/>
                  </a:moveTo>
                  <a:lnTo>
                    <a:pt x="4804761" y="420770"/>
                  </a:lnTo>
                  <a:lnTo>
                    <a:pt x="0" y="420770"/>
                  </a:lnTo>
                  <a:lnTo>
                    <a:pt x="0" y="0"/>
                  </a:lnTo>
                </a:path>
              </a:pathLst>
            </a:cu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200" dirty="0"/>
            </a:p>
          </p:txBody>
        </p:sp>
        <p:cxnSp>
          <p:nvCxnSpPr>
            <p:cNvPr id="135" name="直接箭头连接符 134"/>
            <p:cNvCxnSpPr>
              <a:stCxn id="85" idx="3"/>
              <a:endCxn id="73" idx="1"/>
            </p:cNvCxnSpPr>
            <p:nvPr/>
          </p:nvCxnSpPr>
          <p:spPr>
            <a:xfrm flipV="1">
              <a:off x="4323645" y="3973735"/>
              <a:ext cx="373861" cy="208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箭头连接符 137"/>
            <p:cNvCxnSpPr>
              <a:stCxn id="87" idx="3"/>
              <a:endCxn id="91" idx="1"/>
            </p:cNvCxnSpPr>
            <p:nvPr/>
          </p:nvCxnSpPr>
          <p:spPr>
            <a:xfrm>
              <a:off x="6770099" y="3973735"/>
              <a:ext cx="30526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40" name="矩形 139"/>
            <p:cNvSpPr/>
            <p:nvPr/>
          </p:nvSpPr>
          <p:spPr>
            <a:xfrm>
              <a:off x="3367019" y="2746298"/>
              <a:ext cx="4872106" cy="588570"/>
            </a:xfrm>
            <a:custGeom>
              <a:avLst/>
              <a:gdLst>
                <a:gd name="connsiteX0" fmla="*/ 0 w 4832556"/>
                <a:gd name="connsiteY0" fmla="*/ 0 h 588570"/>
                <a:gd name="connsiteX1" fmla="*/ 4832556 w 4832556"/>
                <a:gd name="connsiteY1" fmla="*/ 0 h 588570"/>
                <a:gd name="connsiteX2" fmla="*/ 4832556 w 4832556"/>
                <a:gd name="connsiteY2" fmla="*/ 588570 h 588570"/>
                <a:gd name="connsiteX3" fmla="*/ 0 w 4832556"/>
                <a:gd name="connsiteY3" fmla="*/ 588570 h 588570"/>
                <a:gd name="connsiteX4" fmla="*/ 0 w 4832556"/>
                <a:gd name="connsiteY4" fmla="*/ 0 h 588570"/>
                <a:gd name="connsiteX0" fmla="*/ 4832556 w 4923996"/>
                <a:gd name="connsiteY0" fmla="*/ 0 h 588570"/>
                <a:gd name="connsiteX1" fmla="*/ 4832556 w 4923996"/>
                <a:gd name="connsiteY1" fmla="*/ 588570 h 588570"/>
                <a:gd name="connsiteX2" fmla="*/ 0 w 4923996"/>
                <a:gd name="connsiteY2" fmla="*/ 588570 h 588570"/>
                <a:gd name="connsiteX3" fmla="*/ 0 w 4923996"/>
                <a:gd name="connsiteY3" fmla="*/ 0 h 588570"/>
                <a:gd name="connsiteX4" fmla="*/ 4923996 w 4923996"/>
                <a:gd name="connsiteY4" fmla="*/ 91440 h 588570"/>
                <a:gd name="connsiteX0" fmla="*/ 4832556 w 4832556"/>
                <a:gd name="connsiteY0" fmla="*/ 0 h 588570"/>
                <a:gd name="connsiteX1" fmla="*/ 4832556 w 4832556"/>
                <a:gd name="connsiteY1" fmla="*/ 588570 h 588570"/>
                <a:gd name="connsiteX2" fmla="*/ 0 w 4832556"/>
                <a:gd name="connsiteY2" fmla="*/ 588570 h 588570"/>
                <a:gd name="connsiteX3" fmla="*/ 0 w 4832556"/>
                <a:gd name="connsiteY3" fmla="*/ 0 h 588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2556" h="588570">
                  <a:moveTo>
                    <a:pt x="4832556" y="0"/>
                  </a:moveTo>
                  <a:lnTo>
                    <a:pt x="4832556" y="588570"/>
                  </a:lnTo>
                  <a:lnTo>
                    <a:pt x="0" y="588570"/>
                  </a:lnTo>
                  <a:lnTo>
                    <a:pt x="0" y="0"/>
                  </a:lnTo>
                </a:path>
              </a:pathLst>
            </a:cu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200" dirty="0"/>
            </a:p>
          </p:txBody>
        </p:sp>
        <p:sp>
          <p:nvSpPr>
            <p:cNvPr id="141" name="文本框 140"/>
            <p:cNvSpPr txBox="1"/>
            <p:nvPr/>
          </p:nvSpPr>
          <p:spPr>
            <a:xfrm>
              <a:off x="3367838" y="2811401"/>
              <a:ext cx="1227927" cy="49244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sz="1300" dirty="0" smtClean="0"/>
                <a:t>模型对</a:t>
              </a:r>
              <a:endParaRPr lang="en-US" altLang="zh-CN" sz="1300" dirty="0" smtClean="0"/>
            </a:p>
            <a:p>
              <a:r>
                <a:rPr lang="zh-CN" altLang="en-US" sz="1300" dirty="0" smtClean="0"/>
                <a:t>比容器</a:t>
              </a:r>
              <a:endParaRPr lang="zh-CN" altLang="en-US" sz="1300" dirty="0"/>
            </a:p>
          </p:txBody>
        </p:sp>
        <p:sp>
          <p:nvSpPr>
            <p:cNvPr id="143" name="文本框 142"/>
            <p:cNvSpPr txBox="1"/>
            <p:nvPr/>
          </p:nvSpPr>
          <p:spPr>
            <a:xfrm>
              <a:off x="3355658" y="4956536"/>
              <a:ext cx="513261" cy="89255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sz="1300" dirty="0" smtClean="0"/>
                <a:t>对比方案概要设计</a:t>
              </a:r>
              <a:endParaRPr lang="zh-CN" altLang="en-US" sz="1300" dirty="0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3367019" y="4722705"/>
              <a:ext cx="2432985" cy="1337421"/>
            </a:xfrm>
            <a:custGeom>
              <a:avLst/>
              <a:gdLst>
                <a:gd name="connsiteX0" fmla="*/ 0 w 2432985"/>
                <a:gd name="connsiteY0" fmla="*/ 0 h 1337421"/>
                <a:gd name="connsiteX1" fmla="*/ 2432985 w 2432985"/>
                <a:gd name="connsiteY1" fmla="*/ 0 h 1337421"/>
                <a:gd name="connsiteX2" fmla="*/ 2432985 w 2432985"/>
                <a:gd name="connsiteY2" fmla="*/ 1337421 h 1337421"/>
                <a:gd name="connsiteX3" fmla="*/ 0 w 2432985"/>
                <a:gd name="connsiteY3" fmla="*/ 1337421 h 1337421"/>
                <a:gd name="connsiteX4" fmla="*/ 0 w 2432985"/>
                <a:gd name="connsiteY4" fmla="*/ 0 h 1337421"/>
                <a:gd name="connsiteX0" fmla="*/ 2432985 w 2524425"/>
                <a:gd name="connsiteY0" fmla="*/ 1337421 h 1428861"/>
                <a:gd name="connsiteX1" fmla="*/ 0 w 2524425"/>
                <a:gd name="connsiteY1" fmla="*/ 1337421 h 1428861"/>
                <a:gd name="connsiteX2" fmla="*/ 0 w 2524425"/>
                <a:gd name="connsiteY2" fmla="*/ 0 h 1428861"/>
                <a:gd name="connsiteX3" fmla="*/ 2432985 w 2524425"/>
                <a:gd name="connsiteY3" fmla="*/ 0 h 1428861"/>
                <a:gd name="connsiteX4" fmla="*/ 2524425 w 2524425"/>
                <a:gd name="connsiteY4" fmla="*/ 1428861 h 1428861"/>
                <a:gd name="connsiteX0" fmla="*/ 2432985 w 2432985"/>
                <a:gd name="connsiteY0" fmla="*/ 1337421 h 1337421"/>
                <a:gd name="connsiteX1" fmla="*/ 0 w 2432985"/>
                <a:gd name="connsiteY1" fmla="*/ 1337421 h 1337421"/>
                <a:gd name="connsiteX2" fmla="*/ 0 w 2432985"/>
                <a:gd name="connsiteY2" fmla="*/ 0 h 1337421"/>
                <a:gd name="connsiteX3" fmla="*/ 2432985 w 2432985"/>
                <a:gd name="connsiteY3" fmla="*/ 0 h 1337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2985" h="1337421">
                  <a:moveTo>
                    <a:pt x="2432985" y="1337421"/>
                  </a:moveTo>
                  <a:lnTo>
                    <a:pt x="0" y="1337421"/>
                  </a:lnTo>
                  <a:lnTo>
                    <a:pt x="0" y="0"/>
                  </a:lnTo>
                  <a:lnTo>
                    <a:pt x="2432985" y="0"/>
                  </a:lnTo>
                </a:path>
              </a:pathLst>
            </a:cu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200" dirty="0"/>
            </a:p>
          </p:txBody>
        </p:sp>
        <p:cxnSp>
          <p:nvCxnSpPr>
            <p:cNvPr id="146" name="直接箭头连接符 145"/>
            <p:cNvCxnSpPr>
              <a:stCxn id="15" idx="3"/>
              <a:endCxn id="147" idx="1"/>
            </p:cNvCxnSpPr>
            <p:nvPr/>
          </p:nvCxnSpPr>
          <p:spPr>
            <a:xfrm flipV="1">
              <a:off x="4331477" y="5202480"/>
              <a:ext cx="263829" cy="136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箭头连接符 148"/>
            <p:cNvCxnSpPr>
              <a:stCxn id="147" idx="3"/>
              <a:endCxn id="148" idx="1"/>
            </p:cNvCxnSpPr>
            <p:nvPr/>
          </p:nvCxnSpPr>
          <p:spPr>
            <a:xfrm>
              <a:off x="5013811" y="5202480"/>
              <a:ext cx="24234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矩形 149"/>
            <p:cNvSpPr/>
            <p:nvPr/>
          </p:nvSpPr>
          <p:spPr>
            <a:xfrm>
              <a:off x="3906999" y="5553413"/>
              <a:ext cx="815609" cy="2779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 smtClean="0"/>
                <a:t>公平公开</a:t>
              </a:r>
              <a:endParaRPr lang="zh-CN" altLang="en-US" sz="1200" dirty="0"/>
            </a:p>
          </p:txBody>
        </p:sp>
        <p:sp>
          <p:nvSpPr>
            <p:cNvPr id="151" name="矩形 150"/>
            <p:cNvSpPr/>
            <p:nvPr/>
          </p:nvSpPr>
          <p:spPr>
            <a:xfrm>
              <a:off x="4856981" y="5552046"/>
              <a:ext cx="837861" cy="2779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 smtClean="0"/>
                <a:t>共享重用</a:t>
              </a:r>
              <a:endParaRPr lang="zh-CN" altLang="en-US" sz="1200" dirty="0"/>
            </a:p>
          </p:txBody>
        </p:sp>
        <p:sp>
          <p:nvSpPr>
            <p:cNvPr id="163" name="矩形 162"/>
            <p:cNvSpPr/>
            <p:nvPr/>
          </p:nvSpPr>
          <p:spPr>
            <a:xfrm>
              <a:off x="4225724" y="2904971"/>
              <a:ext cx="1515843" cy="29088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 smtClean="0"/>
                <a:t>接口</a:t>
              </a:r>
              <a:endParaRPr lang="zh-CN" altLang="en-US" sz="1200" dirty="0"/>
            </a:p>
          </p:txBody>
        </p:sp>
        <p:sp>
          <p:nvSpPr>
            <p:cNvPr id="165" name="矩形 164"/>
            <p:cNvSpPr/>
            <p:nvPr/>
          </p:nvSpPr>
          <p:spPr>
            <a:xfrm>
              <a:off x="6085422" y="2904971"/>
              <a:ext cx="1515843" cy="29088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 smtClean="0"/>
                <a:t>应用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4167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4.1.3 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数据处理服务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201706" y="1789206"/>
            <a:ext cx="3577965" cy="3022600"/>
            <a:chOff x="560517" y="1816100"/>
            <a:chExt cx="3577965" cy="3022600"/>
          </a:xfrm>
        </p:grpSpPr>
        <p:sp>
          <p:nvSpPr>
            <p:cNvPr id="4" name="矩形 3"/>
            <p:cNvSpPr/>
            <p:nvPr/>
          </p:nvSpPr>
          <p:spPr>
            <a:xfrm>
              <a:off x="585917" y="3035300"/>
              <a:ext cx="1600200" cy="584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单位量纲</a:t>
              </a:r>
              <a:endPara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转换服务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" name="云形 5"/>
            <p:cNvSpPr/>
            <p:nvPr/>
          </p:nvSpPr>
          <p:spPr>
            <a:xfrm>
              <a:off x="2772547" y="2978150"/>
              <a:ext cx="1365935" cy="723900"/>
            </a:xfrm>
            <a:prstGeom prst="clou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单位量纲库</a:t>
              </a:r>
            </a:p>
          </p:txBody>
        </p:sp>
        <p:sp>
          <p:nvSpPr>
            <p:cNvPr id="7" name="流程图: 数据 6"/>
            <p:cNvSpPr/>
            <p:nvPr/>
          </p:nvSpPr>
          <p:spPr>
            <a:xfrm>
              <a:off x="560517" y="1816100"/>
              <a:ext cx="1651000" cy="584200"/>
            </a:xfrm>
            <a:prstGeom prst="flowChartInputOutpu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模型输出数据</a:t>
              </a:r>
            </a:p>
          </p:txBody>
        </p:sp>
        <p:sp>
          <p:nvSpPr>
            <p:cNvPr id="8" name="流程图: 数据 7"/>
            <p:cNvSpPr/>
            <p:nvPr/>
          </p:nvSpPr>
          <p:spPr>
            <a:xfrm>
              <a:off x="560517" y="4254500"/>
              <a:ext cx="1651000" cy="584200"/>
            </a:xfrm>
            <a:prstGeom prst="flowChartInputOutpu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统一单位数据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" name="右箭头 8"/>
            <p:cNvSpPr/>
            <p:nvPr/>
          </p:nvSpPr>
          <p:spPr>
            <a:xfrm>
              <a:off x="2394144" y="3159125"/>
              <a:ext cx="228600" cy="361950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223378" y="2833178"/>
              <a:ext cx="595035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参考</a:t>
              </a:r>
              <a:endPara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2" name="直接箭头连接符 11"/>
            <p:cNvCxnSpPr>
              <a:stCxn id="7" idx="4"/>
              <a:endCxn id="4" idx="0"/>
            </p:cNvCxnSpPr>
            <p:nvPr/>
          </p:nvCxnSpPr>
          <p:spPr>
            <a:xfrm>
              <a:off x="1386017" y="2400300"/>
              <a:ext cx="0" cy="6350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4" name="直接箭头连接符 13"/>
            <p:cNvCxnSpPr>
              <a:stCxn id="4" idx="2"/>
              <a:endCxn id="8" idx="1"/>
            </p:cNvCxnSpPr>
            <p:nvPr/>
          </p:nvCxnSpPr>
          <p:spPr>
            <a:xfrm>
              <a:off x="1386017" y="3619500"/>
              <a:ext cx="0" cy="6350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7" name="组合 46"/>
          <p:cNvGrpSpPr/>
          <p:nvPr/>
        </p:nvGrpSpPr>
        <p:grpSpPr>
          <a:xfrm>
            <a:off x="3929474" y="1789206"/>
            <a:ext cx="2861243" cy="3022600"/>
            <a:chOff x="4781378" y="1816100"/>
            <a:chExt cx="2861243" cy="3022600"/>
          </a:xfrm>
        </p:grpSpPr>
        <p:sp>
          <p:nvSpPr>
            <p:cNvPr id="24" name="矩形 23"/>
            <p:cNvSpPr/>
            <p:nvPr/>
          </p:nvSpPr>
          <p:spPr>
            <a:xfrm>
              <a:off x="5309393" y="3035300"/>
              <a:ext cx="1811642" cy="584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数据抽取服务</a:t>
              </a:r>
              <a:endPara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（平滑去燥）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" name="流程图: 数据 24"/>
            <p:cNvSpPr/>
            <p:nvPr/>
          </p:nvSpPr>
          <p:spPr>
            <a:xfrm>
              <a:off x="4781378" y="1816100"/>
              <a:ext cx="2861243" cy="584200"/>
            </a:xfrm>
            <a:prstGeom prst="flowChartInputOutpu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时间步长为</a:t>
              </a:r>
              <a:r>
                <a:rPr lang="en-US" altLang="zh-CN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天的</a:t>
              </a: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csv</a:t>
              </a:r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或</a:t>
              </a:r>
              <a:r>
                <a:rPr lang="en-US" altLang="zh-CN" dirty="0" err="1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netCDF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" name="流程图: 数据 25"/>
            <p:cNvSpPr/>
            <p:nvPr/>
          </p:nvSpPr>
          <p:spPr>
            <a:xfrm>
              <a:off x="4802320" y="4254500"/>
              <a:ext cx="2825787" cy="584200"/>
            </a:xfrm>
            <a:prstGeom prst="flowChartInputOutpu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时间步长为</a:t>
              </a:r>
              <a:r>
                <a:rPr lang="en-US" altLang="zh-CN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月的</a:t>
              </a: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csv</a:t>
              </a:r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或</a:t>
              </a:r>
              <a:r>
                <a:rPr lang="en-US" altLang="zh-CN" dirty="0" err="1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netCDF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7" name="直接箭头连接符 26"/>
            <p:cNvCxnSpPr>
              <a:stCxn id="25" idx="4"/>
              <a:endCxn id="24" idx="0"/>
            </p:cNvCxnSpPr>
            <p:nvPr/>
          </p:nvCxnSpPr>
          <p:spPr>
            <a:xfrm>
              <a:off x="6212000" y="2400300"/>
              <a:ext cx="3214" cy="6350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8" name="直接箭头连接符 27"/>
            <p:cNvCxnSpPr>
              <a:stCxn id="24" idx="2"/>
              <a:endCxn id="26" idx="1"/>
            </p:cNvCxnSpPr>
            <p:nvPr/>
          </p:nvCxnSpPr>
          <p:spPr>
            <a:xfrm>
              <a:off x="6215214" y="3619500"/>
              <a:ext cx="0" cy="6350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5" name="组合 44"/>
          <p:cNvGrpSpPr/>
          <p:nvPr/>
        </p:nvGrpSpPr>
        <p:grpSpPr>
          <a:xfrm>
            <a:off x="7327118" y="1814606"/>
            <a:ext cx="2463800" cy="2997200"/>
            <a:chOff x="7327118" y="1814606"/>
            <a:chExt cx="2463800" cy="2997200"/>
          </a:xfrm>
        </p:grpSpPr>
        <p:sp>
          <p:nvSpPr>
            <p:cNvPr id="29" name="矩形 28"/>
            <p:cNvSpPr/>
            <p:nvPr/>
          </p:nvSpPr>
          <p:spPr>
            <a:xfrm>
              <a:off x="7584843" y="3008406"/>
              <a:ext cx="1951577" cy="584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 err="1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nc</a:t>
              </a:r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数据重组服务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0" name="流程图: 数据 29"/>
            <p:cNvSpPr/>
            <p:nvPr/>
          </p:nvSpPr>
          <p:spPr>
            <a:xfrm>
              <a:off x="7327118" y="1814606"/>
              <a:ext cx="2463800" cy="584200"/>
            </a:xfrm>
            <a:prstGeom prst="flowChartInputOutpu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40595</a:t>
              </a:r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个网格点的</a:t>
              </a:r>
              <a:r>
                <a:rPr lang="en-US" altLang="zh-CN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csv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" name="流程图: 数据 30"/>
            <p:cNvSpPr/>
            <p:nvPr/>
          </p:nvSpPr>
          <p:spPr>
            <a:xfrm>
              <a:off x="7733518" y="4227606"/>
              <a:ext cx="1651000" cy="584200"/>
            </a:xfrm>
            <a:prstGeom prst="flowChartInputOutpu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netCDF</a:t>
              </a:r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数据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32" name="直接箭头连接符 31"/>
            <p:cNvCxnSpPr>
              <a:stCxn id="30" idx="4"/>
              <a:endCxn id="29" idx="0"/>
            </p:cNvCxnSpPr>
            <p:nvPr/>
          </p:nvCxnSpPr>
          <p:spPr>
            <a:xfrm>
              <a:off x="8559018" y="2398806"/>
              <a:ext cx="1614" cy="6096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3" name="直接箭头连接符 32"/>
            <p:cNvCxnSpPr>
              <a:stCxn id="29" idx="2"/>
              <a:endCxn id="31" idx="1"/>
            </p:cNvCxnSpPr>
            <p:nvPr/>
          </p:nvCxnSpPr>
          <p:spPr>
            <a:xfrm flipH="1">
              <a:off x="8559018" y="3592606"/>
              <a:ext cx="1614" cy="6350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35" name="矩形 34"/>
          <p:cNvSpPr/>
          <p:nvPr/>
        </p:nvSpPr>
        <p:spPr>
          <a:xfrm>
            <a:off x="9763434" y="3008407"/>
            <a:ext cx="1859338" cy="584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csv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数据重组服务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6" name="流程图: 数据 35"/>
          <p:cNvSpPr/>
          <p:nvPr/>
        </p:nvSpPr>
        <p:spPr>
          <a:xfrm>
            <a:off x="9465201" y="1814606"/>
            <a:ext cx="2463800" cy="847912"/>
          </a:xfrm>
          <a:prstGeom prst="flowChartInputOutp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IBIS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LPJ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Biome-BGC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等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的站点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csv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7" name="流程图: 数据 36"/>
          <p:cNvSpPr/>
          <p:nvPr/>
        </p:nvSpPr>
        <p:spPr>
          <a:xfrm>
            <a:off x="9871601" y="4227606"/>
            <a:ext cx="1651000" cy="584200"/>
          </a:xfrm>
          <a:prstGeom prst="flowChartInputOutp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csv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数据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38" name="直接箭头连接符 37"/>
          <p:cNvCxnSpPr>
            <a:stCxn id="36" idx="4"/>
            <a:endCxn id="35" idx="0"/>
          </p:cNvCxnSpPr>
          <p:nvPr/>
        </p:nvCxnSpPr>
        <p:spPr>
          <a:xfrm flipH="1">
            <a:off x="10693103" y="2662518"/>
            <a:ext cx="3998" cy="345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9" name="直接箭头连接符 38"/>
          <p:cNvCxnSpPr>
            <a:stCxn id="35" idx="2"/>
            <a:endCxn id="37" idx="1"/>
          </p:cNvCxnSpPr>
          <p:nvPr/>
        </p:nvCxnSpPr>
        <p:spPr>
          <a:xfrm>
            <a:off x="10693103" y="3592607"/>
            <a:ext cx="3998" cy="6349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43626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19217" y="290985"/>
            <a:ext cx="10515600" cy="433945"/>
          </a:xfrm>
        </p:spPr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4.2.3. 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封装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方法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2555284" y="2910698"/>
            <a:ext cx="6318387" cy="3625089"/>
            <a:chOff x="3765413" y="940384"/>
            <a:chExt cx="6318387" cy="3625089"/>
          </a:xfrm>
        </p:grpSpPr>
        <p:sp>
          <p:nvSpPr>
            <p:cNvPr id="53" name="圆角矩形 52"/>
            <p:cNvSpPr/>
            <p:nvPr/>
          </p:nvSpPr>
          <p:spPr>
            <a:xfrm>
              <a:off x="3776073" y="940384"/>
              <a:ext cx="6307727" cy="1714929"/>
            </a:xfrm>
            <a:prstGeom prst="roundRect">
              <a:avLst>
                <a:gd name="adj" fmla="val 8204"/>
              </a:avLst>
            </a:prstGeom>
            <a:solidFill>
              <a:schemeClr val="accent1">
                <a:alpha val="16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" name="圆角矩形 51"/>
            <p:cNvSpPr/>
            <p:nvPr/>
          </p:nvSpPr>
          <p:spPr>
            <a:xfrm>
              <a:off x="3776073" y="2850544"/>
              <a:ext cx="6307727" cy="1714929"/>
            </a:xfrm>
            <a:prstGeom prst="roundRect">
              <a:avLst>
                <a:gd name="adj" fmla="val 9050"/>
              </a:avLst>
            </a:prstGeom>
            <a:solidFill>
              <a:schemeClr val="accent1">
                <a:alpha val="16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4826000" y="1422879"/>
              <a:ext cx="5082498" cy="1067278"/>
            </a:xfrm>
            <a:prstGeom prst="roundRect">
              <a:avLst>
                <a:gd name="adj" fmla="val 9867"/>
              </a:avLst>
            </a:prstGeom>
            <a:solidFill>
              <a:schemeClr val="accent1">
                <a:alpha val="21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7937009" y="3398960"/>
              <a:ext cx="1971486" cy="1034323"/>
            </a:xfrm>
            <a:prstGeom prst="roundRect">
              <a:avLst>
                <a:gd name="adj" fmla="val 9651"/>
              </a:avLst>
            </a:prstGeom>
            <a:solidFill>
              <a:schemeClr val="accent1">
                <a:alpha val="21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模型可执行</a:t>
              </a:r>
              <a:r>
                <a:rPr lang="zh-CN" alt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程序</a:t>
              </a:r>
              <a:endPara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en-US" altLang="zh-CN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dll</a:t>
              </a:r>
              <a:r>
                <a:rPr lang="en-US" altLang="zh-CN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/lib </a:t>
              </a:r>
              <a:r>
                <a:rPr lang="zh-CN" alt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等</a:t>
              </a:r>
              <a:endPara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3969257" y="2953482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基于模型代理的封装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970830" y="1022716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基于源码的封装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4826000" y="3398960"/>
              <a:ext cx="1854200" cy="1034323"/>
            </a:xfrm>
            <a:prstGeom prst="roundRect">
              <a:avLst>
                <a:gd name="adj" fmla="val 11054"/>
              </a:avLst>
            </a:prstGeom>
            <a:solidFill>
              <a:schemeClr val="accent1">
                <a:alpha val="21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代理壳</a:t>
              </a:r>
              <a:r>
                <a:rPr lang="zh-CN" alt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程序</a:t>
              </a:r>
              <a:endPara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(IO</a:t>
              </a: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标准化</a:t>
              </a:r>
              <a:r>
                <a:rPr lang="en-US" altLang="zh-CN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2" name="直接箭头连接符 11"/>
            <p:cNvCxnSpPr>
              <a:endCxn id="5" idx="1"/>
            </p:cNvCxnSpPr>
            <p:nvPr/>
          </p:nvCxnSpPr>
          <p:spPr>
            <a:xfrm>
              <a:off x="4223657" y="3916122"/>
              <a:ext cx="602343" cy="0"/>
            </a:xfrm>
            <a:prstGeom prst="straightConnector1">
              <a:avLst/>
            </a:prstGeom>
            <a:ln w="22225">
              <a:solidFill>
                <a:srgbClr val="00206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>
              <a:stCxn id="5" idx="3"/>
              <a:endCxn id="20" idx="1"/>
            </p:cNvCxnSpPr>
            <p:nvPr/>
          </p:nvCxnSpPr>
          <p:spPr>
            <a:xfrm>
              <a:off x="6680200" y="3916122"/>
              <a:ext cx="1256809" cy="0"/>
            </a:xfrm>
            <a:prstGeom prst="straightConnector1">
              <a:avLst/>
            </a:prstGeom>
            <a:ln w="22225">
              <a:solidFill>
                <a:srgbClr val="00206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6804859" y="3454456"/>
              <a:ext cx="102571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fork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子进程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1" name="直接箭头连接符 20"/>
            <p:cNvCxnSpPr>
              <a:endCxn id="27" idx="1"/>
            </p:cNvCxnSpPr>
            <p:nvPr/>
          </p:nvCxnSpPr>
          <p:spPr>
            <a:xfrm>
              <a:off x="4182515" y="1967593"/>
              <a:ext cx="1068254" cy="0"/>
            </a:xfrm>
            <a:prstGeom prst="straightConnector1">
              <a:avLst/>
            </a:prstGeom>
            <a:ln w="22225">
              <a:solidFill>
                <a:srgbClr val="00206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3765413" y="1777626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IO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765413" y="3731455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IO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5250769" y="1665496"/>
              <a:ext cx="2197100" cy="60419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getopt</a:t>
              </a:r>
              <a:r>
                <a:rPr lang="en-US" altLang="zh-CN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/</a:t>
              </a:r>
              <a:r>
                <a:rPr lang="en-US" altLang="zh-CN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getopt_long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7937008" y="1665496"/>
              <a:ext cx="1524491" cy="60419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模型</a:t>
              </a:r>
              <a:r>
                <a:rPr lang="zh-CN" alt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执行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39" name="直接箭头连接符 38"/>
            <p:cNvCxnSpPr>
              <a:stCxn id="27" idx="3"/>
              <a:endCxn id="34" idx="1"/>
            </p:cNvCxnSpPr>
            <p:nvPr/>
          </p:nvCxnSpPr>
          <p:spPr>
            <a:xfrm>
              <a:off x="7447869" y="1967593"/>
              <a:ext cx="489139" cy="0"/>
            </a:xfrm>
            <a:prstGeom prst="straightConnector1">
              <a:avLst/>
            </a:prstGeom>
            <a:ln w="22225">
              <a:solidFill>
                <a:srgbClr val="00206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82" y="3323849"/>
            <a:ext cx="526803" cy="462108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10258946" y="3323849"/>
            <a:ext cx="1273046" cy="677152"/>
            <a:chOff x="3850498" y="3969381"/>
            <a:chExt cx="1273046" cy="677152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0498" y="3969381"/>
              <a:ext cx="1273046" cy="677152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72316" y="4112857"/>
              <a:ext cx="444827" cy="390199"/>
            </a:xfrm>
            <a:prstGeom prst="rect">
              <a:avLst/>
            </a:prstGeom>
          </p:spPr>
        </p:pic>
      </p:grpSp>
      <p:sp>
        <p:nvSpPr>
          <p:cNvPr id="62" name="文本框 61"/>
          <p:cNvSpPr txBox="1"/>
          <p:nvPr/>
        </p:nvSpPr>
        <p:spPr>
          <a:xfrm>
            <a:off x="1105637" y="2910698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模型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数据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285840" y="977054"/>
            <a:ext cx="10480890" cy="1234355"/>
            <a:chOff x="285840" y="977054"/>
            <a:chExt cx="10480890" cy="1234355"/>
          </a:xfrm>
        </p:grpSpPr>
        <p:sp>
          <p:nvSpPr>
            <p:cNvPr id="29" name="流程图: 可选过程 28"/>
            <p:cNvSpPr/>
            <p:nvPr/>
          </p:nvSpPr>
          <p:spPr>
            <a:xfrm>
              <a:off x="3591498" y="1319563"/>
              <a:ext cx="1405992" cy="522514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结构化描述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0" name="流程图: 可选过程 29"/>
            <p:cNvSpPr/>
            <p:nvPr/>
          </p:nvSpPr>
          <p:spPr>
            <a:xfrm>
              <a:off x="5470071" y="1319563"/>
              <a:ext cx="873271" cy="522514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封装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" name="流程图: 可选过程 30"/>
            <p:cNvSpPr/>
            <p:nvPr/>
          </p:nvSpPr>
          <p:spPr>
            <a:xfrm>
              <a:off x="6753998" y="1319563"/>
              <a:ext cx="906135" cy="522514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部署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32" name="直接箭头连接符 31"/>
            <p:cNvCxnSpPr>
              <a:stCxn id="29" idx="3"/>
              <a:endCxn id="30" idx="1"/>
            </p:cNvCxnSpPr>
            <p:nvPr/>
          </p:nvCxnSpPr>
          <p:spPr>
            <a:xfrm>
              <a:off x="4997490" y="1580820"/>
              <a:ext cx="472581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3" name="直接箭头连接符 32"/>
            <p:cNvCxnSpPr>
              <a:stCxn id="30" idx="3"/>
              <a:endCxn id="31" idx="1"/>
            </p:cNvCxnSpPr>
            <p:nvPr/>
          </p:nvCxnSpPr>
          <p:spPr>
            <a:xfrm>
              <a:off x="6343342" y="1580820"/>
              <a:ext cx="410656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35" name="流程图: 可选过程 34"/>
            <p:cNvSpPr/>
            <p:nvPr/>
          </p:nvSpPr>
          <p:spPr>
            <a:xfrm>
              <a:off x="8089905" y="1319563"/>
              <a:ext cx="855326" cy="522514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发布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36" name="直接箭头连接符 35"/>
            <p:cNvCxnSpPr>
              <a:stCxn id="31" idx="3"/>
              <a:endCxn id="35" idx="1"/>
            </p:cNvCxnSpPr>
            <p:nvPr/>
          </p:nvCxnSpPr>
          <p:spPr>
            <a:xfrm>
              <a:off x="7660133" y="1580820"/>
              <a:ext cx="429772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3" name="直接箭头连接符 42"/>
            <p:cNvCxnSpPr>
              <a:stCxn id="47" idx="3"/>
              <a:endCxn id="29" idx="1"/>
            </p:cNvCxnSpPr>
            <p:nvPr/>
          </p:nvCxnSpPr>
          <p:spPr>
            <a:xfrm>
              <a:off x="3163889" y="1580820"/>
              <a:ext cx="427609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7" name="流程图: 可选过程 46"/>
            <p:cNvSpPr/>
            <p:nvPr/>
          </p:nvSpPr>
          <p:spPr>
            <a:xfrm>
              <a:off x="1685502" y="1319563"/>
              <a:ext cx="1478387" cy="522514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异构性分析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9658734" y="1842077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服务组件</a:t>
              </a:r>
              <a:endPara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" name="流程图: 可选过程 39"/>
            <p:cNvSpPr/>
            <p:nvPr/>
          </p:nvSpPr>
          <p:spPr>
            <a:xfrm>
              <a:off x="285840" y="977054"/>
              <a:ext cx="1029407" cy="522514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数据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" name="流程图: 可选过程 40"/>
            <p:cNvSpPr/>
            <p:nvPr/>
          </p:nvSpPr>
          <p:spPr>
            <a:xfrm>
              <a:off x="285840" y="1670665"/>
              <a:ext cx="1029407" cy="522514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模型</a:t>
              </a:r>
              <a:endPara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" name="流程图: 可选过程 41"/>
            <p:cNvSpPr/>
            <p:nvPr/>
          </p:nvSpPr>
          <p:spPr>
            <a:xfrm>
              <a:off x="9554634" y="977054"/>
              <a:ext cx="1212096" cy="522514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数据服务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" name="流程图: 可选过程 43"/>
            <p:cNvSpPr/>
            <p:nvPr/>
          </p:nvSpPr>
          <p:spPr>
            <a:xfrm>
              <a:off x="9554634" y="1670665"/>
              <a:ext cx="1212096" cy="522514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模型服务</a:t>
              </a:r>
              <a:endPara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8" name="肘形连接符 7"/>
            <p:cNvCxnSpPr>
              <a:stCxn id="40" idx="3"/>
              <a:endCxn id="47" idx="1"/>
            </p:cNvCxnSpPr>
            <p:nvPr/>
          </p:nvCxnSpPr>
          <p:spPr>
            <a:xfrm>
              <a:off x="1315247" y="1238311"/>
              <a:ext cx="370255" cy="342509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肘形连接符 9"/>
            <p:cNvCxnSpPr>
              <a:stCxn id="41" idx="3"/>
              <a:endCxn id="47" idx="1"/>
            </p:cNvCxnSpPr>
            <p:nvPr/>
          </p:nvCxnSpPr>
          <p:spPr>
            <a:xfrm flipV="1">
              <a:off x="1315247" y="1580820"/>
              <a:ext cx="370255" cy="351102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肘形连接符 12"/>
            <p:cNvCxnSpPr>
              <a:stCxn id="35" idx="3"/>
              <a:endCxn id="42" idx="1"/>
            </p:cNvCxnSpPr>
            <p:nvPr/>
          </p:nvCxnSpPr>
          <p:spPr>
            <a:xfrm flipV="1">
              <a:off x="8945231" y="1238311"/>
              <a:ext cx="609403" cy="342509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肘形连接符 15"/>
            <p:cNvCxnSpPr>
              <a:stCxn id="35" idx="3"/>
              <a:endCxn id="44" idx="1"/>
            </p:cNvCxnSpPr>
            <p:nvPr/>
          </p:nvCxnSpPr>
          <p:spPr>
            <a:xfrm>
              <a:off x="8945231" y="1580820"/>
              <a:ext cx="609403" cy="351102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474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4.2.3. Biome-BGC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的封装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23" name="组合 122"/>
          <p:cNvGrpSpPr/>
          <p:nvPr/>
        </p:nvGrpSpPr>
        <p:grpSpPr>
          <a:xfrm>
            <a:off x="1194870" y="844851"/>
            <a:ext cx="10714377" cy="5767602"/>
            <a:chOff x="1254831" y="949782"/>
            <a:chExt cx="10714377" cy="5767602"/>
          </a:xfrm>
        </p:grpSpPr>
        <p:sp>
          <p:nvSpPr>
            <p:cNvPr id="3" name="矩形 2"/>
            <p:cNvSpPr/>
            <p:nvPr/>
          </p:nvSpPr>
          <p:spPr>
            <a:xfrm>
              <a:off x="4184311" y="1134461"/>
              <a:ext cx="1925898" cy="779488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Biome-BGC </a:t>
              </a:r>
            </a:p>
            <a:p>
              <a:pPr algn="ctr"/>
              <a:r>
                <a:rPr lang="en-US" altLang="zh-CN" b="1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(spin-up mode)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4266169" y="3629332"/>
              <a:ext cx="1787070" cy="779488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Biome-BGC </a:t>
              </a:r>
            </a:p>
            <a:p>
              <a:pPr algn="ctr"/>
              <a:r>
                <a:rPr lang="en-US" altLang="zh-CN" b="1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(normal mode)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1254831" y="6102787"/>
              <a:ext cx="4855378" cy="614597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Node.js </a:t>
              </a:r>
              <a:r>
                <a:rPr lang="zh-CN" altLang="en-US" sz="20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脚本语言控制集成执行流程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4" name="肘形连接符 13"/>
            <p:cNvCxnSpPr>
              <a:stCxn id="36" idx="5"/>
              <a:endCxn id="3" idx="1"/>
            </p:cNvCxnSpPr>
            <p:nvPr/>
          </p:nvCxnSpPr>
          <p:spPr>
            <a:xfrm>
              <a:off x="3704400" y="1523169"/>
              <a:ext cx="479911" cy="1036"/>
            </a:xfrm>
            <a:prstGeom prst="bentConnector3">
              <a:avLst>
                <a:gd name="adj1" fmla="val 50000"/>
              </a:avLst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>
              <a:stCxn id="3" idx="2"/>
              <a:endCxn id="55" idx="1"/>
            </p:cNvCxnSpPr>
            <p:nvPr/>
          </p:nvCxnSpPr>
          <p:spPr>
            <a:xfrm>
              <a:off x="5147260" y="1913949"/>
              <a:ext cx="12444" cy="424624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stCxn id="55" idx="4"/>
              <a:endCxn id="5" idx="0"/>
            </p:cNvCxnSpPr>
            <p:nvPr/>
          </p:nvCxnSpPr>
          <p:spPr>
            <a:xfrm>
              <a:off x="5159704" y="3239390"/>
              <a:ext cx="0" cy="389942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>
              <a:stCxn id="5" idx="2"/>
              <a:endCxn id="70" idx="1"/>
            </p:cNvCxnSpPr>
            <p:nvPr/>
          </p:nvCxnSpPr>
          <p:spPr>
            <a:xfrm flipH="1">
              <a:off x="5147260" y="4408820"/>
              <a:ext cx="12444" cy="451407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4" name="图片 10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32937" y="949782"/>
              <a:ext cx="5436271" cy="5767601"/>
            </a:xfrm>
            <a:prstGeom prst="rect">
              <a:avLst/>
            </a:prstGeom>
          </p:spPr>
        </p:pic>
        <p:sp>
          <p:nvSpPr>
            <p:cNvPr id="106" name="矩形 105"/>
            <p:cNvSpPr/>
            <p:nvPr/>
          </p:nvSpPr>
          <p:spPr>
            <a:xfrm>
              <a:off x="7574079" y="4227227"/>
              <a:ext cx="4017364" cy="1199213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35" name="肘形连接符 34"/>
            <p:cNvCxnSpPr>
              <a:stCxn id="36" idx="3"/>
              <a:endCxn id="5" idx="1"/>
            </p:cNvCxnSpPr>
            <p:nvPr/>
          </p:nvCxnSpPr>
          <p:spPr>
            <a:xfrm rot="16200000" flipH="1">
              <a:off x="2563386" y="2316292"/>
              <a:ext cx="2053221" cy="1352345"/>
            </a:xfrm>
            <a:prstGeom prst="bentConnector2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流程图: 数据 35"/>
            <p:cNvSpPr/>
            <p:nvPr/>
          </p:nvSpPr>
          <p:spPr>
            <a:xfrm>
              <a:off x="2281364" y="1080483"/>
              <a:ext cx="1581151" cy="885372"/>
            </a:xfrm>
            <a:prstGeom prst="flowChartInputOutpu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气象数据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CO2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数据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PFT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5" name="流程图: 数据 54"/>
            <p:cNvSpPr/>
            <p:nvPr/>
          </p:nvSpPr>
          <p:spPr>
            <a:xfrm>
              <a:off x="3786471" y="2338573"/>
              <a:ext cx="2746466" cy="900817"/>
            </a:xfrm>
            <a:prstGeom prst="flowChartInputOutpu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工业化前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状态参数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lang="en-US" altLang="zh-CN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restart.endpoint</a:t>
              </a: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" name="流程图: 数据 69"/>
            <p:cNvSpPr/>
            <p:nvPr/>
          </p:nvSpPr>
          <p:spPr>
            <a:xfrm>
              <a:off x="4473890" y="4860227"/>
              <a:ext cx="1346740" cy="464469"/>
            </a:xfrm>
            <a:prstGeom prst="flowChartInputOutpu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output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7" name="流程图: 终止 86"/>
            <p:cNvSpPr/>
            <p:nvPr/>
          </p:nvSpPr>
          <p:spPr>
            <a:xfrm>
              <a:off x="1254831" y="1319969"/>
              <a:ext cx="863600" cy="406400"/>
            </a:xfrm>
            <a:prstGeom prst="flowChartTerminator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开始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8" name="流程图: 终止 87"/>
            <p:cNvSpPr/>
            <p:nvPr/>
          </p:nvSpPr>
          <p:spPr>
            <a:xfrm>
              <a:off x="4715460" y="5596580"/>
              <a:ext cx="863600" cy="406400"/>
            </a:xfrm>
            <a:prstGeom prst="flowChartTerminator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结束</a:t>
              </a:r>
            </a:p>
          </p:txBody>
        </p:sp>
        <p:cxnSp>
          <p:nvCxnSpPr>
            <p:cNvPr id="84" name="直接箭头连接符 83"/>
            <p:cNvCxnSpPr>
              <a:stCxn id="87" idx="3"/>
              <a:endCxn id="36" idx="2"/>
            </p:cNvCxnSpPr>
            <p:nvPr/>
          </p:nvCxnSpPr>
          <p:spPr>
            <a:xfrm>
              <a:off x="2118431" y="1523169"/>
              <a:ext cx="321048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直接箭头连接符 89"/>
            <p:cNvCxnSpPr>
              <a:stCxn id="70" idx="4"/>
              <a:endCxn id="88" idx="0"/>
            </p:cNvCxnSpPr>
            <p:nvPr/>
          </p:nvCxnSpPr>
          <p:spPr>
            <a:xfrm>
              <a:off x="5147260" y="5324696"/>
              <a:ext cx="0" cy="271884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3" name="文本框 102"/>
            <p:cNvSpPr txBox="1"/>
            <p:nvPr/>
          </p:nvSpPr>
          <p:spPr>
            <a:xfrm>
              <a:off x="10483447" y="3797935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集成控制</a:t>
              </a:r>
              <a:endPara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020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9217" y="290985"/>
            <a:ext cx="417383" cy="4471515"/>
          </a:xfrm>
        </p:spPr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模型封装前后调用的方法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289957" y="670171"/>
            <a:ext cx="10414859" cy="4945043"/>
            <a:chOff x="310484" y="828327"/>
            <a:chExt cx="12070558" cy="5731179"/>
          </a:xfrm>
        </p:grpSpPr>
        <p:grpSp>
          <p:nvGrpSpPr>
            <p:cNvPr id="25" name="组合 24"/>
            <p:cNvGrpSpPr/>
            <p:nvPr/>
          </p:nvGrpSpPr>
          <p:grpSpPr>
            <a:xfrm>
              <a:off x="310484" y="861969"/>
              <a:ext cx="12070558" cy="5697537"/>
              <a:chOff x="310484" y="861969"/>
              <a:chExt cx="12070558" cy="5697537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310484" y="861969"/>
                <a:ext cx="12070558" cy="5697537"/>
                <a:chOff x="310484" y="861969"/>
                <a:chExt cx="12070558" cy="5697537"/>
              </a:xfrm>
            </p:grpSpPr>
            <p:grpSp>
              <p:nvGrpSpPr>
                <p:cNvPr id="19" name="组合 18"/>
                <p:cNvGrpSpPr/>
                <p:nvPr/>
              </p:nvGrpSpPr>
              <p:grpSpPr>
                <a:xfrm>
                  <a:off x="310484" y="861969"/>
                  <a:ext cx="5669402" cy="1489345"/>
                  <a:chOff x="442911" y="1499394"/>
                  <a:chExt cx="5669402" cy="1489345"/>
                </a:xfrm>
              </p:grpSpPr>
              <p:pic>
                <p:nvPicPr>
                  <p:cNvPr id="4" name="图片 3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r="23116"/>
                  <a:stretch/>
                </p:blipFill>
                <p:spPr>
                  <a:xfrm>
                    <a:off x="442911" y="1853406"/>
                    <a:ext cx="5669402" cy="1135333"/>
                  </a:xfrm>
                  <a:prstGeom prst="rect">
                    <a:avLst/>
                  </a:prstGeom>
                </p:spPr>
              </p:pic>
              <p:sp>
                <p:nvSpPr>
                  <p:cNvPr id="5" name="矩形 4"/>
                  <p:cNvSpPr/>
                  <p:nvPr/>
                </p:nvSpPr>
                <p:spPr>
                  <a:xfrm>
                    <a:off x="453231" y="1499394"/>
                    <a:ext cx="1104105" cy="354012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600" b="1" dirty="0" smtClean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IBIS</a:t>
                    </a:r>
                    <a:endParaRPr lang="zh-CN" altLang="en-US" sz="1600" b="1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0" name="组合 19"/>
                <p:cNvGrpSpPr/>
                <p:nvPr/>
              </p:nvGrpSpPr>
              <p:grpSpPr>
                <a:xfrm>
                  <a:off x="315023" y="3111456"/>
                  <a:ext cx="5620892" cy="3278187"/>
                  <a:chOff x="306290" y="2796381"/>
                  <a:chExt cx="5620892" cy="3278187"/>
                </a:xfrm>
              </p:grpSpPr>
              <p:pic>
                <p:nvPicPr>
                  <p:cNvPr id="6" name="图片 5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-12397" r="13202" b="12397"/>
                  <a:stretch/>
                </p:blipFill>
                <p:spPr>
                  <a:xfrm>
                    <a:off x="310484" y="2796381"/>
                    <a:ext cx="5616698" cy="3278187"/>
                  </a:xfrm>
                  <a:prstGeom prst="rect">
                    <a:avLst/>
                  </a:prstGeom>
                </p:spPr>
              </p:pic>
              <p:sp>
                <p:nvSpPr>
                  <p:cNvPr id="7" name="矩形 6"/>
                  <p:cNvSpPr/>
                  <p:nvPr/>
                </p:nvSpPr>
                <p:spPr>
                  <a:xfrm>
                    <a:off x="306290" y="2796381"/>
                    <a:ext cx="1104105" cy="354012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600" b="1" dirty="0" smtClean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LPJ</a:t>
                    </a:r>
                    <a:endParaRPr lang="zh-CN" altLang="en-US" sz="1600" b="1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</p:grpSp>
            <p:pic>
              <p:nvPicPr>
                <p:cNvPr id="22" name="图片 21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42167" y="1215981"/>
                  <a:ext cx="6238875" cy="5343525"/>
                </a:xfrm>
                <a:prstGeom prst="rect">
                  <a:avLst/>
                </a:prstGeom>
              </p:spPr>
            </p:pic>
          </p:grpSp>
          <p:sp>
            <p:nvSpPr>
              <p:cNvPr id="23" name="矩形 22"/>
              <p:cNvSpPr/>
              <p:nvPr/>
            </p:nvSpPr>
            <p:spPr>
              <a:xfrm>
                <a:off x="6133434" y="861969"/>
                <a:ext cx="1529745" cy="3540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Biome-BGC</a:t>
                </a:r>
                <a:endParaRPr lang="zh-CN" altLang="en-US" sz="16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1631161" y="828327"/>
              <a:ext cx="1284139" cy="4280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硬编码型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7825459" y="828327"/>
              <a:ext cx="1551668" cy="4280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配置</a:t>
              </a:r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文件</a:t>
              </a:r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型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1161" y="3111455"/>
              <a:ext cx="1284139" cy="4280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硬编码型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932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1100039" y="1804964"/>
            <a:ext cx="8699500" cy="2316162"/>
            <a:chOff x="1673353" y="2011793"/>
            <a:chExt cx="8699500" cy="2316162"/>
          </a:xfrm>
        </p:grpSpPr>
        <p:grpSp>
          <p:nvGrpSpPr>
            <p:cNvPr id="2" name="组合 1"/>
            <p:cNvGrpSpPr/>
            <p:nvPr/>
          </p:nvGrpSpPr>
          <p:grpSpPr>
            <a:xfrm>
              <a:off x="1673353" y="2011793"/>
              <a:ext cx="8699500" cy="2316162"/>
              <a:chOff x="1673353" y="2011793"/>
              <a:chExt cx="8699500" cy="2316162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1673353" y="2016372"/>
                <a:ext cx="2905125" cy="1428571"/>
                <a:chOff x="6643685" y="2599900"/>
                <a:chExt cx="2905125" cy="1428571"/>
              </a:xfrm>
            </p:grpSpPr>
            <p:pic>
              <p:nvPicPr>
                <p:cNvPr id="10" name="图片 9"/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14584"/>
                <a:stretch/>
              </p:blipFill>
              <p:spPr>
                <a:xfrm>
                  <a:off x="6643685" y="2987075"/>
                  <a:ext cx="2905125" cy="1041396"/>
                </a:xfrm>
                <a:prstGeom prst="rect">
                  <a:avLst/>
                </a:prstGeom>
              </p:spPr>
            </p:pic>
            <p:sp>
              <p:nvSpPr>
                <p:cNvPr id="11" name="矩形 10"/>
                <p:cNvSpPr/>
                <p:nvPr/>
              </p:nvSpPr>
              <p:spPr>
                <a:xfrm>
                  <a:off x="6643685" y="2599900"/>
                  <a:ext cx="1104105" cy="35401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 smtClean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IBIS</a:t>
                  </a:r>
                  <a:endParaRPr lang="zh-CN" altLang="en-US" sz="14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5" name="组合 4"/>
              <p:cNvGrpSpPr/>
              <p:nvPr/>
            </p:nvGrpSpPr>
            <p:grpSpPr>
              <a:xfrm>
                <a:off x="4337178" y="2011793"/>
                <a:ext cx="3086100" cy="1738312"/>
                <a:chOff x="9307510" y="2595321"/>
                <a:chExt cx="3086100" cy="1738312"/>
              </a:xfrm>
            </p:grpSpPr>
            <p:sp>
              <p:nvSpPr>
                <p:cNvPr id="12" name="矩形 11"/>
                <p:cNvSpPr/>
                <p:nvPr/>
              </p:nvSpPr>
              <p:spPr>
                <a:xfrm>
                  <a:off x="9307510" y="2595321"/>
                  <a:ext cx="1416049" cy="35401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 smtClean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Biome-BGC</a:t>
                  </a:r>
                  <a:endParaRPr lang="zh-CN" altLang="en-US" sz="14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pic>
              <p:nvPicPr>
                <p:cNvPr id="13" name="图片 12"/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1826"/>
                <a:stretch/>
              </p:blipFill>
              <p:spPr>
                <a:xfrm>
                  <a:off x="9307510" y="2987075"/>
                  <a:ext cx="3086100" cy="1346558"/>
                </a:xfrm>
                <a:prstGeom prst="rect">
                  <a:avLst/>
                </a:prstGeom>
              </p:spPr>
            </p:pic>
          </p:grpSp>
          <p:grpSp>
            <p:nvGrpSpPr>
              <p:cNvPr id="7" name="组合 6"/>
              <p:cNvGrpSpPr/>
              <p:nvPr/>
            </p:nvGrpSpPr>
            <p:grpSpPr>
              <a:xfrm>
                <a:off x="7258178" y="2011793"/>
                <a:ext cx="3114675" cy="2316162"/>
                <a:chOff x="12115798" y="2659493"/>
                <a:chExt cx="3114675" cy="2316162"/>
              </a:xfrm>
            </p:grpSpPr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115798" y="3013505"/>
                  <a:ext cx="3114675" cy="1962150"/>
                </a:xfrm>
                <a:prstGeom prst="rect">
                  <a:avLst/>
                </a:prstGeom>
              </p:spPr>
            </p:pic>
            <p:sp>
              <p:nvSpPr>
                <p:cNvPr id="9" name="矩形 8"/>
                <p:cNvSpPr/>
                <p:nvPr/>
              </p:nvSpPr>
              <p:spPr>
                <a:xfrm>
                  <a:off x="12115798" y="2659493"/>
                  <a:ext cx="1104105" cy="35401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 smtClean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LPJ</a:t>
                  </a:r>
                  <a:endParaRPr lang="zh-CN" altLang="en-US" sz="14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3" name="文本框 2"/>
            <p:cNvSpPr txBox="1"/>
            <p:nvPr/>
          </p:nvSpPr>
          <p:spPr>
            <a:xfrm>
              <a:off x="2832227" y="2034215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编译型</a:t>
              </a:r>
              <a:endParaRPr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737352" y="2034215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解释型</a:t>
              </a:r>
              <a:endParaRPr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362283" y="2034215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编译型</a:t>
              </a:r>
              <a:endParaRPr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003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组合 66"/>
          <p:cNvGrpSpPr/>
          <p:nvPr/>
        </p:nvGrpSpPr>
        <p:grpSpPr>
          <a:xfrm>
            <a:off x="107518" y="76037"/>
            <a:ext cx="5854853" cy="2891990"/>
            <a:chOff x="1296835" y="3210264"/>
            <a:chExt cx="5854853" cy="2891990"/>
          </a:xfrm>
        </p:grpSpPr>
        <p:grpSp>
          <p:nvGrpSpPr>
            <p:cNvPr id="62" name="组合 61"/>
            <p:cNvGrpSpPr/>
            <p:nvPr/>
          </p:nvGrpSpPr>
          <p:grpSpPr>
            <a:xfrm>
              <a:off x="1296835" y="3210264"/>
              <a:ext cx="5854853" cy="2891990"/>
              <a:chOff x="1614335" y="2984500"/>
              <a:chExt cx="5854853" cy="2891990"/>
            </a:xfrm>
          </p:grpSpPr>
          <p:pic>
            <p:nvPicPr>
              <p:cNvPr id="60" name="图片 59"/>
              <p:cNvPicPr>
                <a:picLocks noChangeAspect="1"/>
              </p:cNvPicPr>
              <p:nvPr/>
            </p:nvPicPr>
            <p:blipFill rotWithShape="1">
              <a:blip r:embed="rId2"/>
              <a:srcRect l="50144" t="3036" r="-144" b="-1295"/>
              <a:stretch/>
            </p:blipFill>
            <p:spPr>
              <a:xfrm>
                <a:off x="3073401" y="2984500"/>
                <a:ext cx="4395787" cy="2891990"/>
              </a:xfrm>
              <a:prstGeom prst="rect">
                <a:avLst/>
              </a:prstGeom>
            </p:spPr>
          </p:pic>
          <p:pic>
            <p:nvPicPr>
              <p:cNvPr id="61" name="图片 60"/>
              <p:cNvPicPr>
                <a:picLocks noChangeAspect="1"/>
              </p:cNvPicPr>
              <p:nvPr/>
            </p:nvPicPr>
            <p:blipFill rotWithShape="1">
              <a:blip r:embed="rId2"/>
              <a:srcRect l="144" t="3036" r="83260" b="-1295"/>
              <a:stretch/>
            </p:blipFill>
            <p:spPr>
              <a:xfrm>
                <a:off x="1614335" y="2984500"/>
                <a:ext cx="1459066" cy="2891990"/>
              </a:xfrm>
              <a:prstGeom prst="rect">
                <a:avLst/>
              </a:prstGeom>
            </p:spPr>
          </p:pic>
        </p:grpSp>
        <p:sp>
          <p:nvSpPr>
            <p:cNvPr id="63" name="矩形 62"/>
            <p:cNvSpPr/>
            <p:nvPr/>
          </p:nvSpPr>
          <p:spPr>
            <a:xfrm>
              <a:off x="1447800" y="4295340"/>
              <a:ext cx="5703888" cy="1178360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5719527" y="4333440"/>
              <a:ext cx="14157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对比话题基本信息</a:t>
              </a:r>
              <a:endParaRPr lang="zh-CN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1447800" y="5473700"/>
              <a:ext cx="5703888" cy="628554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5719527" y="5527240"/>
              <a:ext cx="12618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碳循环通量要素</a:t>
              </a:r>
              <a:endParaRPr lang="zh-CN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58483" y="3424549"/>
            <a:ext cx="7329682" cy="3343275"/>
            <a:chOff x="1576387" y="2095500"/>
            <a:chExt cx="7329682" cy="334327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/>
            <a:srcRect b="49422"/>
            <a:stretch/>
          </p:blipFill>
          <p:spPr>
            <a:xfrm>
              <a:off x="1576387" y="2095500"/>
              <a:ext cx="3724275" cy="333375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3"/>
            <a:srcRect t="50867"/>
            <a:stretch/>
          </p:blipFill>
          <p:spPr>
            <a:xfrm>
              <a:off x="5181794" y="2200275"/>
              <a:ext cx="3724275" cy="323850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4"/>
            <a:srcRect r="80841"/>
            <a:stretch/>
          </p:blipFill>
          <p:spPr>
            <a:xfrm>
              <a:off x="5270694" y="2130425"/>
              <a:ext cx="1133282" cy="74295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4"/>
            <a:srcRect l="71548"/>
            <a:stretch/>
          </p:blipFill>
          <p:spPr>
            <a:xfrm>
              <a:off x="6559745" y="2146300"/>
              <a:ext cx="1682943" cy="742950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5252913" y="2095500"/>
              <a:ext cx="3487861" cy="990600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613276" y="2115563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数据重构服务</a:t>
              </a:r>
              <a:endParaRPr lang="zh-CN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781746" y="1205239"/>
            <a:ext cx="7058615" cy="4762500"/>
            <a:chOff x="622135" y="1066800"/>
            <a:chExt cx="7058615" cy="4762500"/>
          </a:xfrm>
        </p:grpSpPr>
        <p:grpSp>
          <p:nvGrpSpPr>
            <p:cNvPr id="18" name="组合 17"/>
            <p:cNvGrpSpPr/>
            <p:nvPr/>
          </p:nvGrpSpPr>
          <p:grpSpPr>
            <a:xfrm>
              <a:off x="622135" y="1066800"/>
              <a:ext cx="6982675" cy="4762500"/>
              <a:chOff x="622135" y="1066800"/>
              <a:chExt cx="6982675" cy="4762500"/>
            </a:xfrm>
          </p:grpSpPr>
          <p:grpSp>
            <p:nvGrpSpPr>
              <p:cNvPr id="27" name="组合 26"/>
              <p:cNvGrpSpPr/>
              <p:nvPr/>
            </p:nvGrpSpPr>
            <p:grpSpPr>
              <a:xfrm>
                <a:off x="622135" y="1066800"/>
                <a:ext cx="4423308" cy="4400550"/>
                <a:chOff x="622135" y="466725"/>
                <a:chExt cx="4423308" cy="4400550"/>
              </a:xfrm>
            </p:grpSpPr>
            <p:pic>
              <p:nvPicPr>
                <p:cNvPr id="31" name="图片 30"/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79388"/>
                <a:stretch/>
              </p:blipFill>
              <p:spPr>
                <a:xfrm>
                  <a:off x="622135" y="466725"/>
                  <a:ext cx="1759115" cy="4400550"/>
                </a:xfrm>
                <a:prstGeom prst="rect">
                  <a:avLst/>
                </a:prstGeom>
              </p:spPr>
            </p:pic>
            <p:pic>
              <p:nvPicPr>
                <p:cNvPr id="32" name="图片 31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68330"/>
                <a:stretch/>
              </p:blipFill>
              <p:spPr>
                <a:xfrm>
                  <a:off x="2342613" y="466725"/>
                  <a:ext cx="2702830" cy="4400550"/>
                </a:xfrm>
                <a:prstGeom prst="rect">
                  <a:avLst/>
                </a:prstGeom>
              </p:spPr>
            </p:pic>
          </p:grpSp>
          <p:grpSp>
            <p:nvGrpSpPr>
              <p:cNvPr id="28" name="组合 27"/>
              <p:cNvGrpSpPr/>
              <p:nvPr/>
            </p:nvGrpSpPr>
            <p:grpSpPr>
              <a:xfrm>
                <a:off x="4386561" y="1066800"/>
                <a:ext cx="3218249" cy="4762500"/>
                <a:chOff x="4386561" y="1066800"/>
                <a:chExt cx="3218249" cy="4762500"/>
              </a:xfrm>
            </p:grpSpPr>
            <p:pic>
              <p:nvPicPr>
                <p:cNvPr id="29" name="图片 28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86561" y="1066800"/>
                  <a:ext cx="3190875" cy="2876550"/>
                </a:xfrm>
                <a:prstGeom prst="rect">
                  <a:avLst/>
                </a:prstGeom>
              </p:spPr>
            </p:pic>
            <p:pic>
              <p:nvPicPr>
                <p:cNvPr id="30" name="图片 29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04410" y="3943350"/>
                  <a:ext cx="3200400" cy="1885950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矩形 18"/>
            <p:cNvSpPr/>
            <p:nvPr/>
          </p:nvSpPr>
          <p:spPr>
            <a:xfrm>
              <a:off x="790575" y="2390775"/>
              <a:ext cx="3419475" cy="3076575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4378491" y="1066801"/>
              <a:ext cx="3226320" cy="2876550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4378491" y="5105400"/>
              <a:ext cx="3226320" cy="723900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378491" y="4352925"/>
              <a:ext cx="3226320" cy="752475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428881" y="5190351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模拟站点</a:t>
              </a:r>
              <a:endParaRPr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264978" y="5237975"/>
              <a:ext cx="14157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对比任务基本信息</a:t>
              </a:r>
              <a:endParaRPr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961869" y="4485115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计算任务</a:t>
              </a:r>
              <a:endParaRPr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765921" y="1303765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对比结果</a:t>
              </a:r>
              <a:endParaRPr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104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457325" y="1809748"/>
            <a:ext cx="9801225" cy="2076450"/>
            <a:chOff x="342900" y="2652711"/>
            <a:chExt cx="9801225" cy="207645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900" y="2652711"/>
              <a:ext cx="2914650" cy="1905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7550" y="2652711"/>
              <a:ext cx="2686050" cy="1209675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43600" y="2652711"/>
              <a:ext cx="4200525" cy="2076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987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707197" y="607460"/>
            <a:ext cx="5468303" cy="5559659"/>
            <a:chOff x="1389697" y="-525780"/>
            <a:chExt cx="7981950" cy="8115300"/>
          </a:xfrm>
        </p:grpSpPr>
        <p:grpSp>
          <p:nvGrpSpPr>
            <p:cNvPr id="6" name="组合 5"/>
            <p:cNvGrpSpPr/>
            <p:nvPr/>
          </p:nvGrpSpPr>
          <p:grpSpPr>
            <a:xfrm>
              <a:off x="1389697" y="-525780"/>
              <a:ext cx="7981950" cy="8115300"/>
              <a:chOff x="1458277" y="-1451610"/>
              <a:chExt cx="7981950" cy="8115300"/>
            </a:xfrm>
          </p:grpSpPr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15427" y="-1451610"/>
                <a:ext cx="6257925" cy="1924050"/>
              </a:xfrm>
              <a:prstGeom prst="rect">
                <a:avLst/>
              </a:prstGeom>
            </p:spPr>
          </p:pic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8277" y="472440"/>
                <a:ext cx="6600825" cy="2505075"/>
              </a:xfrm>
              <a:prstGeom prst="rect">
                <a:avLst/>
              </a:prstGeom>
            </p:spPr>
          </p:pic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5427" y="2977515"/>
                <a:ext cx="7924800" cy="3686175"/>
              </a:xfrm>
              <a:prstGeom prst="rect">
                <a:avLst/>
              </a:prstGeom>
            </p:spPr>
          </p:pic>
        </p:grpSp>
        <p:sp>
          <p:nvSpPr>
            <p:cNvPr id="7" name="文本框 6"/>
            <p:cNvSpPr txBox="1"/>
            <p:nvPr/>
          </p:nvSpPr>
          <p:spPr>
            <a:xfrm>
              <a:off x="5280660" y="-184665"/>
              <a:ext cx="2628136" cy="539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选择参与的模型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280660" y="1006078"/>
              <a:ext cx="2628136" cy="539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选择参考数据集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280660" y="1658421"/>
              <a:ext cx="2291195" cy="539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选择对比要素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280660" y="3926205"/>
              <a:ext cx="2291195" cy="539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选择对比方法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42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212" y="1382606"/>
            <a:ext cx="866775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32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841491" y="0"/>
            <a:ext cx="9968563" cy="6858000"/>
            <a:chOff x="1187370" y="-220702"/>
            <a:chExt cx="9968563" cy="6858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378"/>
            <a:stretch/>
          </p:blipFill>
          <p:spPr>
            <a:xfrm>
              <a:off x="1187370" y="-220702"/>
              <a:ext cx="9935508" cy="6858000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2785947" y="1025912"/>
              <a:ext cx="2510883" cy="1996068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65303" y="5065673"/>
              <a:ext cx="3457575" cy="1571625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2241396" y="3021980"/>
              <a:ext cx="3055433" cy="1706136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222701" y="4728116"/>
              <a:ext cx="3249895" cy="1784195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96830" y="1970955"/>
              <a:ext cx="2899316" cy="2757161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8196145" y="2485611"/>
              <a:ext cx="2926733" cy="2242505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947167" y="1116332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模型服务</a:t>
              </a:r>
              <a:endPara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792397" y="3054409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模型服务</a:t>
              </a:r>
              <a:endPara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047624" y="4892313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模型服务</a:t>
              </a:r>
              <a:endPara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155124" y="2023946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单位转换服务</a:t>
              </a:r>
              <a:endPara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717445" y="2487745"/>
              <a:ext cx="24384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csv</a:t>
              </a:r>
              <a:r>
                <a:rPr lang="zh-CN" altLang="en-US" sz="24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数据重组服务</a:t>
              </a:r>
              <a:endPara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249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730881" y="444297"/>
            <a:ext cx="5886393" cy="5766126"/>
            <a:chOff x="1952958" y="335114"/>
            <a:chExt cx="5886393" cy="5766126"/>
          </a:xfrm>
        </p:grpSpPr>
        <p:sp>
          <p:nvSpPr>
            <p:cNvPr id="57" name="矩形 56"/>
            <p:cNvSpPr/>
            <p:nvPr/>
          </p:nvSpPr>
          <p:spPr>
            <a:xfrm>
              <a:off x="2234390" y="3362624"/>
              <a:ext cx="5520606" cy="1337856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234392" y="4646210"/>
              <a:ext cx="5520604" cy="145438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2234392" y="1351012"/>
              <a:ext cx="5520604" cy="2010118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2234390" y="4647343"/>
              <a:ext cx="475394" cy="145389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46800" rIns="46800" rtlCol="0" anchor="ctr"/>
            <a:lstStyle/>
            <a:p>
              <a:pPr algn="ctr"/>
              <a:r>
                <a:rPr lang="zh-CN" altLang="en-US" sz="1300" dirty="0" smtClean="0"/>
                <a:t>基础支撑</a:t>
              </a:r>
              <a:endParaRPr lang="zh-CN" altLang="en-US" sz="1300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2234390" y="1351653"/>
              <a:ext cx="475394" cy="201032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46800" rIns="46800" rtlCol="0" anchor="ctr"/>
            <a:lstStyle/>
            <a:p>
              <a:pPr algn="ctr"/>
              <a:r>
                <a:rPr lang="zh-CN" altLang="en-US" sz="1300" dirty="0"/>
                <a:t>对比</a:t>
              </a:r>
              <a:r>
                <a:rPr lang="zh-CN" altLang="en-US" sz="1300" dirty="0" smtClean="0"/>
                <a:t>引擎</a:t>
              </a:r>
              <a:endParaRPr lang="zh-CN" altLang="en-US" sz="1300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2234392" y="335114"/>
              <a:ext cx="5520604" cy="10165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234390" y="335114"/>
              <a:ext cx="475394" cy="10165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46800" rIns="46800" rtlCol="0" anchor="ctr"/>
            <a:lstStyle/>
            <a:p>
              <a:pPr algn="ctr"/>
              <a:r>
                <a:rPr lang="zh-CN" altLang="en-US" sz="1300" dirty="0" smtClean="0"/>
                <a:t>上层应用</a:t>
              </a:r>
              <a:endParaRPr lang="zh-CN" altLang="en-US" sz="1300" dirty="0"/>
            </a:p>
          </p:txBody>
        </p:sp>
        <p:sp>
          <p:nvSpPr>
            <p:cNvPr id="32" name="下箭头 31"/>
            <p:cNvSpPr/>
            <p:nvPr/>
          </p:nvSpPr>
          <p:spPr>
            <a:xfrm rot="10800000">
              <a:off x="1952958" y="335114"/>
              <a:ext cx="228600" cy="5736908"/>
            </a:xfrm>
            <a:prstGeom prst="downArrow">
              <a:avLst/>
            </a:prstGeom>
            <a:gradFill flip="none" rotWithShape="1">
              <a:gsLst>
                <a:gs pos="10000">
                  <a:schemeClr val="tx1">
                    <a:lumMod val="75000"/>
                    <a:lumOff val="25000"/>
                  </a:schemeClr>
                </a:gs>
                <a:gs pos="100000">
                  <a:schemeClr val="dk1">
                    <a:tint val="23500"/>
                    <a:satMod val="160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0" name="组合 109"/>
            <p:cNvGrpSpPr/>
            <p:nvPr/>
          </p:nvGrpSpPr>
          <p:grpSpPr>
            <a:xfrm>
              <a:off x="5200209" y="4732203"/>
              <a:ext cx="2639142" cy="1301126"/>
              <a:chOff x="7290107" y="679588"/>
              <a:chExt cx="4382171" cy="3101897"/>
            </a:xfrm>
          </p:grpSpPr>
          <p:pic>
            <p:nvPicPr>
              <p:cNvPr id="111" name="图片 110">
                <a:extLst>
                  <a:ext uri="{FF2B5EF4-FFF2-40B4-BE49-F238E27FC236}">
                    <a16:creationId xmlns:a16="http://schemas.microsoft.com/office/drawing/2014/main" id="{99C45B9A-9352-43F4-9A1B-6FF63AD1B1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993259" y="2641116"/>
                <a:ext cx="547139" cy="561169"/>
              </a:xfrm>
              <a:prstGeom prst="rect">
                <a:avLst/>
              </a:prstGeom>
            </p:spPr>
          </p:pic>
          <p:pic>
            <p:nvPicPr>
              <p:cNvPr id="112" name="图片 111">
                <a:extLst>
                  <a:ext uri="{FF2B5EF4-FFF2-40B4-BE49-F238E27FC236}">
                    <a16:creationId xmlns:a16="http://schemas.microsoft.com/office/drawing/2014/main" id="{B184D848-4625-4688-B101-8AE3C64701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29396" y="2556567"/>
                <a:ext cx="631112" cy="670002"/>
              </a:xfrm>
              <a:prstGeom prst="rect">
                <a:avLst/>
              </a:prstGeom>
            </p:spPr>
          </p:pic>
          <p:sp>
            <p:nvSpPr>
              <p:cNvPr id="113" name="左右箭头 112">
                <a:extLst>
                  <a:ext uri="{FF2B5EF4-FFF2-40B4-BE49-F238E27FC236}">
                    <a16:creationId xmlns:a16="http://schemas.microsoft.com/office/drawing/2014/main" id="{3C5A1A10-90C7-4511-BA79-B2DB4A9FE655}"/>
                  </a:ext>
                </a:extLst>
              </p:cNvPr>
              <p:cNvSpPr/>
              <p:nvPr/>
            </p:nvSpPr>
            <p:spPr>
              <a:xfrm rot="7958387">
                <a:off x="8005046" y="1984168"/>
                <a:ext cx="1406751" cy="180184"/>
              </a:xfrm>
              <a:prstGeom prst="leftRightArrow">
                <a:avLst/>
              </a:prstGeom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200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左右箭头 113">
                <a:extLst>
                  <a:ext uri="{FF2B5EF4-FFF2-40B4-BE49-F238E27FC236}">
                    <a16:creationId xmlns:a16="http://schemas.microsoft.com/office/drawing/2014/main" id="{8E29C92E-8CC2-42B2-8189-3CB3D06CAAF3}"/>
                  </a:ext>
                </a:extLst>
              </p:cNvPr>
              <p:cNvSpPr/>
              <p:nvPr/>
            </p:nvSpPr>
            <p:spPr>
              <a:xfrm rot="2645020">
                <a:off x="9439066" y="1988833"/>
                <a:ext cx="1111245" cy="255265"/>
              </a:xfrm>
              <a:prstGeom prst="leftRightArrow">
                <a:avLst/>
              </a:prstGeom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左右箭头 114">
                <a:extLst>
                  <a:ext uri="{FF2B5EF4-FFF2-40B4-BE49-F238E27FC236}">
                    <a16:creationId xmlns:a16="http://schemas.microsoft.com/office/drawing/2014/main" id="{D1ADDBD5-1B6E-45E6-A1B9-0298BBDE1F36}"/>
                  </a:ext>
                </a:extLst>
              </p:cNvPr>
              <p:cNvSpPr/>
              <p:nvPr/>
            </p:nvSpPr>
            <p:spPr>
              <a:xfrm>
                <a:off x="8651076" y="2780810"/>
                <a:ext cx="1546953" cy="255266"/>
              </a:xfrm>
              <a:prstGeom prst="leftRightArrow">
                <a:avLst/>
              </a:prstGeom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2000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矩形 116">
                <a:extLst>
                  <a:ext uri="{FF2B5EF4-FFF2-40B4-BE49-F238E27FC236}">
                    <a16:creationId xmlns:a16="http://schemas.microsoft.com/office/drawing/2014/main" id="{C06D056D-AEDE-4E86-8568-5858B204D473}"/>
                  </a:ext>
                </a:extLst>
              </p:cNvPr>
              <p:cNvSpPr/>
              <p:nvPr/>
            </p:nvSpPr>
            <p:spPr>
              <a:xfrm rot="2687715">
                <a:off x="9477132" y="1809728"/>
                <a:ext cx="1319708" cy="2431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000" dirty="0">
                    <a:solidFill>
                      <a:schemeClr val="tx1"/>
                    </a:solidFill>
                  </a:rPr>
                  <a:t>http, ftp</a:t>
                </a:r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C6F60D95-B654-468D-9AB6-24E00450ED97}"/>
                  </a:ext>
                </a:extLst>
              </p:cNvPr>
              <p:cNvSpPr/>
              <p:nvPr/>
            </p:nvSpPr>
            <p:spPr>
              <a:xfrm>
                <a:off x="8698431" y="2563817"/>
                <a:ext cx="1319708" cy="2431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000" dirty="0">
                    <a:solidFill>
                      <a:schemeClr val="tx1"/>
                    </a:solidFill>
                  </a:rPr>
                  <a:t>http, ftp</a:t>
                </a:r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矩形 118">
                <a:extLst>
                  <a:ext uri="{FF2B5EF4-FFF2-40B4-BE49-F238E27FC236}">
                    <a16:creationId xmlns:a16="http://schemas.microsoft.com/office/drawing/2014/main" id="{4ADF4CA6-3A58-4DEC-8C53-38C055FF8130}"/>
                  </a:ext>
                </a:extLst>
              </p:cNvPr>
              <p:cNvSpPr/>
              <p:nvPr/>
            </p:nvSpPr>
            <p:spPr>
              <a:xfrm rot="18735477">
                <a:off x="7771634" y="1784708"/>
                <a:ext cx="1525656" cy="2431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000" dirty="0">
                    <a:solidFill>
                      <a:schemeClr val="tx1"/>
                    </a:solidFill>
                  </a:rPr>
                  <a:t>http, ftp</a:t>
                </a:r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69343908-042C-4E10-A1DD-9188DCABDF0F}"/>
                  </a:ext>
                </a:extLst>
              </p:cNvPr>
              <p:cNvSpPr/>
              <p:nvPr/>
            </p:nvSpPr>
            <p:spPr>
              <a:xfrm rot="18735477">
                <a:off x="8165156" y="2094340"/>
                <a:ext cx="1319709" cy="2431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000" dirty="0">
                    <a:solidFill>
                      <a:schemeClr val="tx1"/>
                    </a:solidFill>
                  </a:rPr>
                  <a:t>N:1</a:t>
                </a:r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DB8DF49D-E57C-4C23-8DBB-CED02D92BA2A}"/>
                  </a:ext>
                </a:extLst>
              </p:cNvPr>
              <p:cNvSpPr/>
              <p:nvPr/>
            </p:nvSpPr>
            <p:spPr>
              <a:xfrm rot="2687715">
                <a:off x="9184340" y="2131612"/>
                <a:ext cx="1319708" cy="2431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000" dirty="0">
                    <a:solidFill>
                      <a:schemeClr val="tx1"/>
                    </a:solidFill>
                  </a:rPr>
                  <a:t>1:1</a:t>
                </a:r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15B0FBEC-43EA-4C44-B8A1-9837D0DA17EF}"/>
                  </a:ext>
                </a:extLst>
              </p:cNvPr>
              <p:cNvSpPr/>
              <p:nvPr/>
            </p:nvSpPr>
            <p:spPr>
              <a:xfrm>
                <a:off x="8726388" y="2988080"/>
                <a:ext cx="1319708" cy="2431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000" dirty="0">
                    <a:solidFill>
                      <a:schemeClr val="tx1"/>
                    </a:solidFill>
                  </a:rPr>
                  <a:t>N:1</a:t>
                </a:r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文本框 79">
                <a:extLst>
                  <a:ext uri="{FF2B5EF4-FFF2-40B4-BE49-F238E27FC236}">
                    <a16:creationId xmlns:a16="http://schemas.microsoft.com/office/drawing/2014/main" id="{A299CFD6-5D35-4CF0-A092-5E47C347A302}"/>
                  </a:ext>
                </a:extLst>
              </p:cNvPr>
              <p:cNvSpPr txBox="1"/>
              <p:nvPr/>
            </p:nvSpPr>
            <p:spPr>
              <a:xfrm>
                <a:off x="8306210" y="679588"/>
                <a:ext cx="2151134" cy="660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200" dirty="0"/>
                  <a:t>数据</a:t>
                </a:r>
                <a:r>
                  <a:rPr lang="zh-CN" altLang="en-US" sz="1200" dirty="0" smtClean="0"/>
                  <a:t>管理服务器</a:t>
                </a:r>
                <a:endParaRPr lang="zh-CN" altLang="en-US" sz="1200" dirty="0"/>
              </a:p>
            </p:txBody>
          </p:sp>
          <p:sp>
            <p:nvSpPr>
              <p:cNvPr id="124" name="文本框 80">
                <a:extLst>
                  <a:ext uri="{FF2B5EF4-FFF2-40B4-BE49-F238E27FC236}">
                    <a16:creationId xmlns:a16="http://schemas.microsoft.com/office/drawing/2014/main" id="{47299BD3-49D2-418F-B1EF-83CF0567D362}"/>
                  </a:ext>
                </a:extLst>
              </p:cNvPr>
              <p:cNvSpPr txBox="1"/>
              <p:nvPr/>
            </p:nvSpPr>
            <p:spPr>
              <a:xfrm>
                <a:off x="7290107" y="3121117"/>
                <a:ext cx="2202181" cy="660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200" dirty="0" smtClean="0"/>
                  <a:t>模型计算</a:t>
                </a:r>
                <a:r>
                  <a:rPr lang="zh-CN" altLang="en-US" sz="1200" dirty="0"/>
                  <a:t>服务器</a:t>
                </a:r>
              </a:p>
            </p:txBody>
          </p:sp>
          <p:sp>
            <p:nvSpPr>
              <p:cNvPr id="125" name="文本框 81">
                <a:extLst>
                  <a:ext uri="{FF2B5EF4-FFF2-40B4-BE49-F238E27FC236}">
                    <a16:creationId xmlns:a16="http://schemas.microsoft.com/office/drawing/2014/main" id="{A28E0A3B-3D2A-4D79-8329-9FAB4F0D4492}"/>
                  </a:ext>
                </a:extLst>
              </p:cNvPr>
              <p:cNvSpPr txBox="1"/>
              <p:nvPr/>
            </p:nvSpPr>
            <p:spPr>
              <a:xfrm>
                <a:off x="9353075" y="3110217"/>
                <a:ext cx="2319203" cy="660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200" dirty="0"/>
                  <a:t>模型</a:t>
                </a:r>
                <a:r>
                  <a:rPr lang="zh-CN" altLang="en-US" sz="1200" dirty="0" smtClean="0"/>
                  <a:t>对比服务器</a:t>
                </a:r>
                <a:endParaRPr lang="zh-CN" altLang="en-US" sz="1200" dirty="0"/>
              </a:p>
            </p:txBody>
          </p:sp>
          <p:pic>
            <p:nvPicPr>
              <p:cNvPr id="127" name="图片 12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944" b="14032"/>
              <a:stretch/>
            </p:blipFill>
            <p:spPr>
              <a:xfrm>
                <a:off x="9061535" y="1256844"/>
                <a:ext cx="510966" cy="368020"/>
              </a:xfrm>
              <a:prstGeom prst="rect">
                <a:avLst/>
              </a:prstGeom>
            </p:spPr>
          </p:pic>
        </p:grpSp>
        <p:sp>
          <p:nvSpPr>
            <p:cNvPr id="15" name="矩形 14"/>
            <p:cNvSpPr/>
            <p:nvPr/>
          </p:nvSpPr>
          <p:spPr>
            <a:xfrm>
              <a:off x="3310933" y="4973917"/>
              <a:ext cx="423644" cy="4154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 smtClean="0"/>
                <a:t>对比主题</a:t>
              </a:r>
              <a:endParaRPr lang="zh-CN" altLang="en-US" sz="1200" dirty="0"/>
            </a:p>
          </p:txBody>
        </p:sp>
        <p:sp>
          <p:nvSpPr>
            <p:cNvPr id="134" name="矩形 133"/>
            <p:cNvSpPr/>
            <p:nvPr/>
          </p:nvSpPr>
          <p:spPr>
            <a:xfrm>
              <a:off x="2765863" y="930838"/>
              <a:ext cx="4878127" cy="31912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/>
                <a:t>外部应用接口</a:t>
              </a:r>
              <a:endParaRPr lang="zh-CN" altLang="en-US" sz="1200" dirty="0"/>
            </a:p>
          </p:txBody>
        </p:sp>
        <p:sp>
          <p:nvSpPr>
            <p:cNvPr id="136" name="矩形 135"/>
            <p:cNvSpPr/>
            <p:nvPr/>
          </p:nvSpPr>
          <p:spPr>
            <a:xfrm>
              <a:off x="4100606" y="499400"/>
              <a:ext cx="1156573" cy="31912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/>
                <a:t>数据预览</a:t>
              </a:r>
              <a:endParaRPr lang="zh-CN" altLang="en-US" sz="1200" dirty="0"/>
            </a:p>
          </p:txBody>
        </p:sp>
        <p:sp>
          <p:nvSpPr>
            <p:cNvPr id="137" name="矩形 136"/>
            <p:cNvSpPr/>
            <p:nvPr/>
          </p:nvSpPr>
          <p:spPr>
            <a:xfrm>
              <a:off x="5385701" y="499400"/>
              <a:ext cx="1092762" cy="31912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/>
                <a:t>模型</a:t>
              </a:r>
              <a:r>
                <a:rPr lang="zh-CN" altLang="en-US" sz="1200" dirty="0" smtClean="0"/>
                <a:t>对比</a:t>
              </a:r>
              <a:endParaRPr lang="zh-CN" altLang="en-US" sz="1200" dirty="0"/>
            </a:p>
          </p:txBody>
        </p:sp>
        <p:sp>
          <p:nvSpPr>
            <p:cNvPr id="147" name="矩形 146"/>
            <p:cNvSpPr/>
            <p:nvPr/>
          </p:nvSpPr>
          <p:spPr>
            <a:xfrm>
              <a:off x="3998406" y="4972550"/>
              <a:ext cx="418505" cy="4154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 smtClean="0"/>
                <a:t>对比工程</a:t>
              </a:r>
              <a:endParaRPr lang="zh-CN" altLang="en-US" sz="1200" dirty="0"/>
            </a:p>
          </p:txBody>
        </p:sp>
        <p:sp>
          <p:nvSpPr>
            <p:cNvPr id="148" name="矩形 147"/>
            <p:cNvSpPr/>
            <p:nvPr/>
          </p:nvSpPr>
          <p:spPr>
            <a:xfrm>
              <a:off x="4659260" y="4972550"/>
              <a:ext cx="438682" cy="4154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 smtClean="0"/>
                <a:t>对比任务</a:t>
              </a:r>
              <a:endParaRPr lang="zh-CN" altLang="en-US" sz="1200" dirty="0"/>
            </a:p>
          </p:txBody>
        </p:sp>
        <p:sp>
          <p:nvSpPr>
            <p:cNvPr id="169" name="矩形 168"/>
            <p:cNvSpPr/>
            <p:nvPr/>
          </p:nvSpPr>
          <p:spPr>
            <a:xfrm>
              <a:off x="4962620" y="2658806"/>
              <a:ext cx="971205" cy="4112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 smtClean="0"/>
                <a:t>对比方案</a:t>
              </a:r>
              <a:endParaRPr lang="en-US" altLang="zh-CN" sz="1200" dirty="0" smtClean="0"/>
            </a:p>
            <a:p>
              <a:pPr algn="ctr"/>
              <a:r>
                <a:rPr lang="zh-CN" altLang="en-US" sz="1200" dirty="0" smtClean="0"/>
                <a:t>结构化表达</a:t>
              </a:r>
              <a:endParaRPr lang="zh-CN" altLang="en-US" sz="1200" dirty="0"/>
            </a:p>
          </p:txBody>
        </p:sp>
        <p:sp>
          <p:nvSpPr>
            <p:cNvPr id="174" name="矩形 173"/>
            <p:cNvSpPr/>
            <p:nvPr/>
          </p:nvSpPr>
          <p:spPr>
            <a:xfrm>
              <a:off x="7027423" y="2089104"/>
              <a:ext cx="491745" cy="46496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 smtClean="0"/>
                <a:t>资源</a:t>
              </a:r>
              <a:endParaRPr lang="en-US" altLang="zh-CN" sz="1200" dirty="0" smtClean="0"/>
            </a:p>
            <a:p>
              <a:pPr algn="ctr"/>
              <a:r>
                <a:rPr lang="zh-CN" altLang="en-US" sz="1200" dirty="0" smtClean="0"/>
                <a:t>映射</a:t>
              </a:r>
              <a:endParaRPr lang="zh-CN" altLang="en-US" sz="1200" dirty="0"/>
            </a:p>
          </p:txBody>
        </p:sp>
        <p:sp>
          <p:nvSpPr>
            <p:cNvPr id="176" name="矩形 175"/>
            <p:cNvSpPr/>
            <p:nvPr/>
          </p:nvSpPr>
          <p:spPr>
            <a:xfrm>
              <a:off x="6439685" y="2654037"/>
              <a:ext cx="492943" cy="42470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 smtClean="0"/>
                <a:t>任务</a:t>
              </a:r>
              <a:endParaRPr lang="en-US" altLang="zh-CN" sz="1200" dirty="0" smtClean="0"/>
            </a:p>
            <a:p>
              <a:pPr algn="ctr"/>
              <a:r>
                <a:rPr lang="zh-CN" altLang="en-US" sz="1200" dirty="0" smtClean="0"/>
                <a:t>调度</a:t>
              </a:r>
              <a:endParaRPr lang="zh-CN" altLang="en-US" sz="1200" dirty="0"/>
            </a:p>
          </p:txBody>
        </p:sp>
        <p:sp>
          <p:nvSpPr>
            <p:cNvPr id="178" name="矩形 177"/>
            <p:cNvSpPr/>
            <p:nvPr/>
          </p:nvSpPr>
          <p:spPr>
            <a:xfrm>
              <a:off x="7027423" y="2654086"/>
              <a:ext cx="491745" cy="42743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 smtClean="0"/>
                <a:t>结果</a:t>
              </a:r>
              <a:endParaRPr lang="en-US" altLang="zh-CN" sz="1200" dirty="0" smtClean="0"/>
            </a:p>
            <a:p>
              <a:pPr algn="ctr"/>
              <a:r>
                <a:rPr lang="zh-CN" altLang="en-US" sz="1200" dirty="0" smtClean="0"/>
                <a:t>保存</a:t>
              </a:r>
              <a:endParaRPr lang="zh-CN" altLang="en-US" sz="1200" dirty="0"/>
            </a:p>
          </p:txBody>
        </p:sp>
        <p:sp>
          <p:nvSpPr>
            <p:cNvPr id="183" name="矩形 182"/>
            <p:cNvSpPr/>
            <p:nvPr/>
          </p:nvSpPr>
          <p:spPr>
            <a:xfrm>
              <a:off x="2765863" y="499400"/>
              <a:ext cx="1206222" cy="31912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/>
                <a:t>模型调用</a:t>
              </a:r>
              <a:endParaRPr lang="zh-CN" altLang="en-US" sz="1200" dirty="0"/>
            </a:p>
          </p:txBody>
        </p:sp>
        <p:sp>
          <p:nvSpPr>
            <p:cNvPr id="184" name="矩形 183"/>
            <p:cNvSpPr/>
            <p:nvPr/>
          </p:nvSpPr>
          <p:spPr>
            <a:xfrm>
              <a:off x="6594216" y="499400"/>
              <a:ext cx="1049776" cy="31912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/>
                <a:t>结果查询</a:t>
              </a:r>
              <a:endParaRPr lang="zh-CN" altLang="en-US" sz="1200" dirty="0"/>
            </a:p>
          </p:txBody>
        </p:sp>
        <p:sp>
          <p:nvSpPr>
            <p:cNvPr id="58" name="矩形 57"/>
            <p:cNvSpPr/>
            <p:nvPr/>
          </p:nvSpPr>
          <p:spPr>
            <a:xfrm>
              <a:off x="2234223" y="3361981"/>
              <a:ext cx="475698" cy="12847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46800" rIns="46800" rtlCol="0" anchor="ctr"/>
            <a:lstStyle/>
            <a:p>
              <a:pPr algn="ctr"/>
              <a:r>
                <a:rPr lang="zh-CN" altLang="en-US" sz="1300" dirty="0" smtClean="0"/>
                <a:t>资源组件</a:t>
              </a:r>
              <a:endParaRPr lang="en-US" altLang="zh-CN" sz="1300" dirty="0" smtClean="0"/>
            </a:p>
          </p:txBody>
        </p:sp>
        <p:sp>
          <p:nvSpPr>
            <p:cNvPr id="85" name="矩形 84"/>
            <p:cNvSpPr/>
            <p:nvPr/>
          </p:nvSpPr>
          <p:spPr>
            <a:xfrm>
              <a:off x="2950003" y="3799422"/>
              <a:ext cx="776742" cy="30833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 smtClean="0"/>
                <a:t>数据资源</a:t>
              </a:r>
              <a:endParaRPr lang="zh-CN" altLang="en-US" sz="1200" dirty="0"/>
            </a:p>
          </p:txBody>
        </p:sp>
        <p:sp>
          <p:nvSpPr>
            <p:cNvPr id="89" name="矩形 88"/>
            <p:cNvSpPr/>
            <p:nvPr/>
          </p:nvSpPr>
          <p:spPr>
            <a:xfrm>
              <a:off x="6439685" y="2089103"/>
              <a:ext cx="491745" cy="4649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 smtClean="0"/>
                <a:t>表达</a:t>
              </a:r>
              <a:endParaRPr lang="en-US" altLang="zh-CN" sz="1200" dirty="0" smtClean="0"/>
            </a:p>
            <a:p>
              <a:pPr algn="ctr"/>
              <a:r>
                <a:rPr lang="zh-CN" altLang="en-US" sz="1200" dirty="0" smtClean="0"/>
                <a:t>存储</a:t>
              </a:r>
              <a:endParaRPr lang="zh-CN" altLang="en-US" sz="1200" dirty="0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189944" y="4972411"/>
              <a:ext cx="384721" cy="75918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1300" dirty="0" smtClean="0"/>
                <a:t>网络架构</a:t>
              </a:r>
              <a:endParaRPr lang="zh-CN" altLang="en-US" sz="1300" dirty="0"/>
            </a:p>
          </p:txBody>
        </p:sp>
        <p:sp>
          <p:nvSpPr>
            <p:cNvPr id="71" name="矩形 70"/>
            <p:cNvSpPr/>
            <p:nvPr/>
          </p:nvSpPr>
          <p:spPr>
            <a:xfrm>
              <a:off x="5211003" y="4700480"/>
              <a:ext cx="2432985" cy="1337421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200" dirty="0"/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3397050" y="3455898"/>
              <a:ext cx="1261818" cy="292388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sz="1300" dirty="0" smtClean="0"/>
                <a:t>数据管理容器</a:t>
              </a:r>
              <a:endParaRPr lang="zh-CN" altLang="en-US" sz="1300" dirty="0"/>
            </a:p>
          </p:txBody>
        </p:sp>
        <p:sp>
          <p:nvSpPr>
            <p:cNvPr id="72" name="矩形 71"/>
            <p:cNvSpPr/>
            <p:nvPr/>
          </p:nvSpPr>
          <p:spPr>
            <a:xfrm>
              <a:off x="2770120" y="3410185"/>
              <a:ext cx="2431880" cy="754731"/>
            </a:xfrm>
            <a:prstGeom prst="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200" dirty="0"/>
            </a:p>
          </p:txBody>
        </p:sp>
        <p:sp>
          <p:nvSpPr>
            <p:cNvPr id="73" name="矩形 72"/>
            <p:cNvSpPr/>
            <p:nvPr/>
          </p:nvSpPr>
          <p:spPr>
            <a:xfrm>
              <a:off x="4100606" y="3797342"/>
              <a:ext cx="997335" cy="30833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 smtClean="0"/>
                <a:t>数据服务组件</a:t>
              </a:r>
              <a:endParaRPr lang="zh-CN" altLang="en-US" sz="1200" dirty="0"/>
            </a:p>
          </p:txBody>
        </p:sp>
        <p:sp>
          <p:nvSpPr>
            <p:cNvPr id="87" name="矩形 86"/>
            <p:cNvSpPr/>
            <p:nvPr/>
          </p:nvSpPr>
          <p:spPr>
            <a:xfrm>
              <a:off x="5312775" y="3797342"/>
              <a:ext cx="860424" cy="30833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/>
                <a:t>模型</a:t>
              </a:r>
              <a:r>
                <a:rPr lang="zh-CN" altLang="en-US" sz="1200" dirty="0" smtClean="0"/>
                <a:t>资源</a:t>
              </a:r>
              <a:endParaRPr lang="zh-CN" altLang="en-US" sz="1200" dirty="0"/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5848729" y="3442223"/>
              <a:ext cx="1313771" cy="292388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sz="1300" dirty="0" smtClean="0"/>
                <a:t>模型计算容器</a:t>
              </a:r>
              <a:endParaRPr lang="zh-CN" altLang="en-US" sz="1300" dirty="0"/>
            </a:p>
          </p:txBody>
        </p:sp>
        <p:sp>
          <p:nvSpPr>
            <p:cNvPr id="90" name="矩形 89"/>
            <p:cNvSpPr/>
            <p:nvPr/>
          </p:nvSpPr>
          <p:spPr>
            <a:xfrm>
              <a:off x="5202000" y="3410185"/>
              <a:ext cx="2440225" cy="754731"/>
            </a:xfrm>
            <a:custGeom>
              <a:avLst/>
              <a:gdLst>
                <a:gd name="connsiteX0" fmla="*/ 0 w 2440225"/>
                <a:gd name="connsiteY0" fmla="*/ 0 h 754731"/>
                <a:gd name="connsiteX1" fmla="*/ 2440225 w 2440225"/>
                <a:gd name="connsiteY1" fmla="*/ 0 h 754731"/>
                <a:gd name="connsiteX2" fmla="*/ 2440225 w 2440225"/>
                <a:gd name="connsiteY2" fmla="*/ 754731 h 754731"/>
                <a:gd name="connsiteX3" fmla="*/ 0 w 2440225"/>
                <a:gd name="connsiteY3" fmla="*/ 754731 h 754731"/>
                <a:gd name="connsiteX4" fmla="*/ 0 w 2440225"/>
                <a:gd name="connsiteY4" fmla="*/ 0 h 754731"/>
                <a:gd name="connsiteX0" fmla="*/ 0 w 2440225"/>
                <a:gd name="connsiteY0" fmla="*/ 0 h 754731"/>
                <a:gd name="connsiteX1" fmla="*/ 2440225 w 2440225"/>
                <a:gd name="connsiteY1" fmla="*/ 0 h 754731"/>
                <a:gd name="connsiteX2" fmla="*/ 2440225 w 2440225"/>
                <a:gd name="connsiteY2" fmla="*/ 754731 h 754731"/>
                <a:gd name="connsiteX3" fmla="*/ 0 w 2440225"/>
                <a:gd name="connsiteY3" fmla="*/ 754731 h 754731"/>
                <a:gd name="connsiteX4" fmla="*/ 91440 w 2440225"/>
                <a:gd name="connsiteY4" fmla="*/ 91440 h 754731"/>
                <a:gd name="connsiteX0" fmla="*/ 0 w 2440225"/>
                <a:gd name="connsiteY0" fmla="*/ 0 h 754731"/>
                <a:gd name="connsiteX1" fmla="*/ 2440225 w 2440225"/>
                <a:gd name="connsiteY1" fmla="*/ 0 h 754731"/>
                <a:gd name="connsiteX2" fmla="*/ 2440225 w 2440225"/>
                <a:gd name="connsiteY2" fmla="*/ 754731 h 754731"/>
                <a:gd name="connsiteX3" fmla="*/ 0 w 2440225"/>
                <a:gd name="connsiteY3" fmla="*/ 754731 h 75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0225" h="754731">
                  <a:moveTo>
                    <a:pt x="0" y="0"/>
                  </a:moveTo>
                  <a:lnTo>
                    <a:pt x="2440225" y="0"/>
                  </a:lnTo>
                  <a:lnTo>
                    <a:pt x="2440225" y="754731"/>
                  </a:lnTo>
                  <a:lnTo>
                    <a:pt x="0" y="754731"/>
                  </a:lnTo>
                </a:path>
              </a:pathLst>
            </a:cu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200" dirty="0"/>
            </a:p>
          </p:txBody>
        </p:sp>
        <p:sp>
          <p:nvSpPr>
            <p:cNvPr id="91" name="矩形 90"/>
            <p:cNvSpPr/>
            <p:nvPr/>
          </p:nvSpPr>
          <p:spPr>
            <a:xfrm>
              <a:off x="6478463" y="3797342"/>
              <a:ext cx="1027608" cy="30833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/>
                <a:t>模型</a:t>
              </a:r>
              <a:r>
                <a:rPr lang="zh-CN" altLang="en-US" sz="1200" dirty="0" smtClean="0"/>
                <a:t>服务组件</a:t>
              </a:r>
              <a:endParaRPr lang="zh-CN" altLang="en-US" sz="1200" dirty="0"/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2739610" y="2101804"/>
              <a:ext cx="384721" cy="117183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300" dirty="0" smtClean="0"/>
                <a:t>对比方法组件</a:t>
              </a:r>
              <a:endParaRPr lang="zh-CN" altLang="en-US" sz="1300" dirty="0"/>
            </a:p>
          </p:txBody>
        </p:sp>
        <p:sp>
          <p:nvSpPr>
            <p:cNvPr id="97" name="矩形 96"/>
            <p:cNvSpPr/>
            <p:nvPr/>
          </p:nvSpPr>
          <p:spPr>
            <a:xfrm>
              <a:off x="2765863" y="1927615"/>
              <a:ext cx="1754147" cy="1384405"/>
            </a:xfrm>
            <a:custGeom>
              <a:avLst/>
              <a:gdLst>
                <a:gd name="connsiteX0" fmla="*/ 0 w 1741574"/>
                <a:gd name="connsiteY0" fmla="*/ 0 h 1384405"/>
                <a:gd name="connsiteX1" fmla="*/ 1741574 w 1741574"/>
                <a:gd name="connsiteY1" fmla="*/ 0 h 1384405"/>
                <a:gd name="connsiteX2" fmla="*/ 1741574 w 1741574"/>
                <a:gd name="connsiteY2" fmla="*/ 1384405 h 1384405"/>
                <a:gd name="connsiteX3" fmla="*/ 0 w 1741574"/>
                <a:gd name="connsiteY3" fmla="*/ 1384405 h 1384405"/>
                <a:gd name="connsiteX4" fmla="*/ 0 w 1741574"/>
                <a:gd name="connsiteY4" fmla="*/ 0 h 1384405"/>
                <a:gd name="connsiteX0" fmla="*/ 1741574 w 1833014"/>
                <a:gd name="connsiteY0" fmla="*/ 1384405 h 1475845"/>
                <a:gd name="connsiteX1" fmla="*/ 0 w 1833014"/>
                <a:gd name="connsiteY1" fmla="*/ 1384405 h 1475845"/>
                <a:gd name="connsiteX2" fmla="*/ 0 w 1833014"/>
                <a:gd name="connsiteY2" fmla="*/ 0 h 1475845"/>
                <a:gd name="connsiteX3" fmla="*/ 1741574 w 1833014"/>
                <a:gd name="connsiteY3" fmla="*/ 0 h 1475845"/>
                <a:gd name="connsiteX4" fmla="*/ 1833014 w 1833014"/>
                <a:gd name="connsiteY4" fmla="*/ 1475845 h 1475845"/>
                <a:gd name="connsiteX0" fmla="*/ 1741574 w 1741574"/>
                <a:gd name="connsiteY0" fmla="*/ 1384405 h 1384405"/>
                <a:gd name="connsiteX1" fmla="*/ 0 w 1741574"/>
                <a:gd name="connsiteY1" fmla="*/ 1384405 h 1384405"/>
                <a:gd name="connsiteX2" fmla="*/ 0 w 1741574"/>
                <a:gd name="connsiteY2" fmla="*/ 0 h 1384405"/>
                <a:gd name="connsiteX3" fmla="*/ 1741574 w 1741574"/>
                <a:gd name="connsiteY3" fmla="*/ 0 h 1384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1574" h="1384405">
                  <a:moveTo>
                    <a:pt x="1741574" y="1384405"/>
                  </a:moveTo>
                  <a:lnTo>
                    <a:pt x="0" y="1384405"/>
                  </a:lnTo>
                  <a:lnTo>
                    <a:pt x="0" y="0"/>
                  </a:lnTo>
                  <a:lnTo>
                    <a:pt x="1741574" y="0"/>
                  </a:lnTo>
                </a:path>
              </a:pathLst>
            </a:cu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200" dirty="0"/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4490304" y="2197913"/>
              <a:ext cx="540962" cy="89255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sz="1300" dirty="0" smtClean="0"/>
                <a:t>对比方案详细设计</a:t>
              </a:r>
              <a:endParaRPr lang="zh-CN" altLang="en-US" sz="1300" dirty="0"/>
            </a:p>
          </p:txBody>
        </p:sp>
        <p:sp>
          <p:nvSpPr>
            <p:cNvPr id="99" name="矩形 98"/>
            <p:cNvSpPr/>
            <p:nvPr/>
          </p:nvSpPr>
          <p:spPr>
            <a:xfrm>
              <a:off x="4514767" y="1927615"/>
              <a:ext cx="1512090" cy="1384405"/>
            </a:xfrm>
            <a:custGeom>
              <a:avLst/>
              <a:gdLst>
                <a:gd name="connsiteX0" fmla="*/ 0 w 1374547"/>
                <a:gd name="connsiteY0" fmla="*/ 0 h 1384405"/>
                <a:gd name="connsiteX1" fmla="*/ 1374547 w 1374547"/>
                <a:gd name="connsiteY1" fmla="*/ 0 h 1384405"/>
                <a:gd name="connsiteX2" fmla="*/ 1374547 w 1374547"/>
                <a:gd name="connsiteY2" fmla="*/ 1384405 h 1384405"/>
                <a:gd name="connsiteX3" fmla="*/ 0 w 1374547"/>
                <a:gd name="connsiteY3" fmla="*/ 1384405 h 1384405"/>
                <a:gd name="connsiteX4" fmla="*/ 0 w 1374547"/>
                <a:gd name="connsiteY4" fmla="*/ 0 h 1384405"/>
                <a:gd name="connsiteX0" fmla="*/ 1374547 w 1465987"/>
                <a:gd name="connsiteY0" fmla="*/ 1384405 h 1475845"/>
                <a:gd name="connsiteX1" fmla="*/ 0 w 1465987"/>
                <a:gd name="connsiteY1" fmla="*/ 1384405 h 1475845"/>
                <a:gd name="connsiteX2" fmla="*/ 0 w 1465987"/>
                <a:gd name="connsiteY2" fmla="*/ 0 h 1475845"/>
                <a:gd name="connsiteX3" fmla="*/ 1374547 w 1465987"/>
                <a:gd name="connsiteY3" fmla="*/ 0 h 1475845"/>
                <a:gd name="connsiteX4" fmla="*/ 1465987 w 1465987"/>
                <a:gd name="connsiteY4" fmla="*/ 1475845 h 1475845"/>
                <a:gd name="connsiteX0" fmla="*/ 1374547 w 1374547"/>
                <a:gd name="connsiteY0" fmla="*/ 1384405 h 1384405"/>
                <a:gd name="connsiteX1" fmla="*/ 0 w 1374547"/>
                <a:gd name="connsiteY1" fmla="*/ 1384405 h 1384405"/>
                <a:gd name="connsiteX2" fmla="*/ 0 w 1374547"/>
                <a:gd name="connsiteY2" fmla="*/ 0 h 1384405"/>
                <a:gd name="connsiteX3" fmla="*/ 1374547 w 1374547"/>
                <a:gd name="connsiteY3" fmla="*/ 0 h 1384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547" h="1384405">
                  <a:moveTo>
                    <a:pt x="1374547" y="1384405"/>
                  </a:moveTo>
                  <a:lnTo>
                    <a:pt x="0" y="1384405"/>
                  </a:lnTo>
                  <a:lnTo>
                    <a:pt x="0" y="0"/>
                  </a:lnTo>
                  <a:lnTo>
                    <a:pt x="1374547" y="0"/>
                  </a:lnTo>
                </a:path>
              </a:pathLst>
            </a:cu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200" dirty="0"/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6028620" y="1985691"/>
              <a:ext cx="384721" cy="12593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1300" dirty="0" smtClean="0"/>
                <a:t>对比科学工作流</a:t>
              </a:r>
              <a:endParaRPr lang="zh-CN" altLang="en-US" sz="1300" dirty="0"/>
            </a:p>
          </p:txBody>
        </p:sp>
        <p:sp>
          <p:nvSpPr>
            <p:cNvPr id="101" name="矩形 100"/>
            <p:cNvSpPr/>
            <p:nvPr/>
          </p:nvSpPr>
          <p:spPr>
            <a:xfrm>
              <a:off x="6031112" y="1927615"/>
              <a:ext cx="1612877" cy="1384405"/>
            </a:xfrm>
            <a:prstGeom prst="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200" dirty="0"/>
            </a:p>
          </p:txBody>
        </p:sp>
        <p:sp>
          <p:nvSpPr>
            <p:cNvPr id="102" name="圆角矩形 101"/>
            <p:cNvSpPr/>
            <p:nvPr/>
          </p:nvSpPr>
          <p:spPr>
            <a:xfrm>
              <a:off x="3114971" y="2047541"/>
              <a:ext cx="1305000" cy="24248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200" dirty="0" smtClean="0"/>
                <a:t>SD, RMSE, R</a:t>
              </a:r>
              <a:r>
                <a:rPr lang="en-US" altLang="zh-CN" sz="1200" baseline="30000" dirty="0" smtClean="0"/>
                <a:t>2</a:t>
              </a:r>
              <a:r>
                <a:rPr lang="en-US" altLang="zh-CN" sz="1200" dirty="0" smtClean="0"/>
                <a:t>, NSE</a:t>
              </a:r>
              <a:endParaRPr lang="zh-CN" altLang="en-US" sz="1200" dirty="0"/>
            </a:p>
          </p:txBody>
        </p:sp>
        <p:sp>
          <p:nvSpPr>
            <p:cNvPr id="103" name="圆角矩形 102"/>
            <p:cNvSpPr/>
            <p:nvPr/>
          </p:nvSpPr>
          <p:spPr>
            <a:xfrm>
              <a:off x="3114971" y="2335723"/>
              <a:ext cx="1308060" cy="24658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zh-CN" altLang="en-US" sz="1200" dirty="0" smtClean="0"/>
                <a:t>泰勒图、热力图</a:t>
              </a:r>
              <a:endParaRPr lang="zh-CN" altLang="en-US" sz="1200" dirty="0"/>
            </a:p>
          </p:txBody>
        </p:sp>
        <p:sp>
          <p:nvSpPr>
            <p:cNvPr id="104" name="圆角矩形 103"/>
            <p:cNvSpPr/>
            <p:nvPr/>
          </p:nvSpPr>
          <p:spPr>
            <a:xfrm>
              <a:off x="3105933" y="2623457"/>
              <a:ext cx="1315599" cy="24842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zh-CN" altLang="en-US" sz="1200" dirty="0" smtClean="0"/>
                <a:t>时间序列折线图</a:t>
              </a:r>
              <a:endParaRPr lang="zh-CN" altLang="en-US" sz="1200" dirty="0"/>
            </a:p>
          </p:txBody>
        </p:sp>
        <p:sp>
          <p:nvSpPr>
            <p:cNvPr id="105" name="圆角矩形 104"/>
            <p:cNvSpPr/>
            <p:nvPr/>
          </p:nvSpPr>
          <p:spPr>
            <a:xfrm>
              <a:off x="3105336" y="2917584"/>
              <a:ext cx="1315599" cy="25039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zh-CN" altLang="en-US" sz="1200" dirty="0" smtClean="0"/>
                <a:t>专题地图、纬向图</a:t>
              </a:r>
              <a:endParaRPr lang="zh-CN" altLang="en-US" sz="1200" dirty="0"/>
            </a:p>
          </p:txBody>
        </p:sp>
        <p:sp>
          <p:nvSpPr>
            <p:cNvPr id="106" name="矩形 105"/>
            <p:cNvSpPr/>
            <p:nvPr/>
          </p:nvSpPr>
          <p:spPr>
            <a:xfrm>
              <a:off x="4955049" y="2158960"/>
              <a:ext cx="971205" cy="4112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 smtClean="0"/>
                <a:t>通量要素</a:t>
              </a:r>
              <a:endParaRPr lang="en-US" altLang="zh-CN" sz="1200" dirty="0" smtClean="0"/>
            </a:p>
            <a:p>
              <a:pPr algn="ctr"/>
              <a:r>
                <a:rPr lang="zh-CN" altLang="en-US" sz="1200" dirty="0" smtClean="0"/>
                <a:t>语义描述</a:t>
              </a:r>
              <a:endParaRPr lang="zh-CN" altLang="en-US" sz="1200" dirty="0"/>
            </a:p>
          </p:txBody>
        </p:sp>
        <p:sp>
          <p:nvSpPr>
            <p:cNvPr id="107" name="矩形 106"/>
            <p:cNvSpPr/>
            <p:nvPr/>
          </p:nvSpPr>
          <p:spPr>
            <a:xfrm>
              <a:off x="5312775" y="4249131"/>
              <a:ext cx="527841" cy="26705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/>
                <a:t>封装</a:t>
              </a:r>
            </a:p>
          </p:txBody>
        </p:sp>
        <p:sp>
          <p:nvSpPr>
            <p:cNvPr id="108" name="矩形 107"/>
            <p:cNvSpPr/>
            <p:nvPr/>
          </p:nvSpPr>
          <p:spPr>
            <a:xfrm>
              <a:off x="6918033" y="4232650"/>
              <a:ext cx="604280" cy="28908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 smtClean="0"/>
                <a:t>发布</a:t>
              </a:r>
              <a:endParaRPr lang="zh-CN" altLang="en-US" sz="1200" dirty="0"/>
            </a:p>
          </p:txBody>
        </p:sp>
        <p:sp>
          <p:nvSpPr>
            <p:cNvPr id="109" name="矩形 108"/>
            <p:cNvSpPr/>
            <p:nvPr/>
          </p:nvSpPr>
          <p:spPr>
            <a:xfrm>
              <a:off x="6143957" y="4239606"/>
              <a:ext cx="538768" cy="27910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/>
                <a:t>部署</a:t>
              </a:r>
            </a:p>
          </p:txBody>
        </p:sp>
        <p:cxnSp>
          <p:nvCxnSpPr>
            <p:cNvPr id="116" name="直接箭头连接符 115"/>
            <p:cNvCxnSpPr>
              <a:stCxn id="107" idx="3"/>
              <a:endCxn id="109" idx="1"/>
            </p:cNvCxnSpPr>
            <p:nvPr/>
          </p:nvCxnSpPr>
          <p:spPr>
            <a:xfrm flipV="1">
              <a:off x="5840616" y="4379157"/>
              <a:ext cx="303341" cy="350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26" name="直接箭头连接符 125"/>
            <p:cNvCxnSpPr>
              <a:stCxn id="109" idx="3"/>
              <a:endCxn id="108" idx="1"/>
            </p:cNvCxnSpPr>
            <p:nvPr/>
          </p:nvCxnSpPr>
          <p:spPr>
            <a:xfrm flipV="1">
              <a:off x="6682725" y="4377193"/>
              <a:ext cx="235308" cy="196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8" name="矩形 127"/>
            <p:cNvSpPr/>
            <p:nvPr/>
          </p:nvSpPr>
          <p:spPr>
            <a:xfrm>
              <a:off x="2943033" y="4242175"/>
              <a:ext cx="788933" cy="2740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 smtClean="0"/>
                <a:t>异构性分析</a:t>
              </a:r>
              <a:endParaRPr lang="zh-CN" altLang="en-US" sz="1200" dirty="0"/>
            </a:p>
          </p:txBody>
        </p:sp>
        <p:sp>
          <p:nvSpPr>
            <p:cNvPr id="129" name="矩形 128"/>
            <p:cNvSpPr/>
            <p:nvPr/>
          </p:nvSpPr>
          <p:spPr>
            <a:xfrm>
              <a:off x="4100607" y="4242175"/>
              <a:ext cx="997336" cy="2740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 smtClean="0"/>
                <a:t>结构化描述</a:t>
              </a:r>
              <a:endParaRPr lang="zh-CN" altLang="en-US" sz="1200" dirty="0"/>
            </a:p>
          </p:txBody>
        </p:sp>
        <p:cxnSp>
          <p:nvCxnSpPr>
            <p:cNvPr id="130" name="直接箭头连接符 129"/>
            <p:cNvCxnSpPr>
              <a:stCxn id="128" idx="3"/>
              <a:endCxn id="129" idx="1"/>
            </p:cNvCxnSpPr>
            <p:nvPr/>
          </p:nvCxnSpPr>
          <p:spPr>
            <a:xfrm>
              <a:off x="3731966" y="4379180"/>
              <a:ext cx="368641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箭头连接符 130"/>
            <p:cNvCxnSpPr>
              <a:stCxn id="129" idx="3"/>
              <a:endCxn id="107" idx="1"/>
            </p:cNvCxnSpPr>
            <p:nvPr/>
          </p:nvCxnSpPr>
          <p:spPr>
            <a:xfrm>
              <a:off x="5097943" y="4379180"/>
              <a:ext cx="214832" cy="347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矩形 131"/>
            <p:cNvSpPr/>
            <p:nvPr/>
          </p:nvSpPr>
          <p:spPr>
            <a:xfrm>
              <a:off x="2765863" y="4164917"/>
              <a:ext cx="4878125" cy="420770"/>
            </a:xfrm>
            <a:custGeom>
              <a:avLst/>
              <a:gdLst>
                <a:gd name="connsiteX0" fmla="*/ 0 w 4804761"/>
                <a:gd name="connsiteY0" fmla="*/ 0 h 420770"/>
                <a:gd name="connsiteX1" fmla="*/ 4804761 w 4804761"/>
                <a:gd name="connsiteY1" fmla="*/ 0 h 420770"/>
                <a:gd name="connsiteX2" fmla="*/ 4804761 w 4804761"/>
                <a:gd name="connsiteY2" fmla="*/ 420770 h 420770"/>
                <a:gd name="connsiteX3" fmla="*/ 0 w 4804761"/>
                <a:gd name="connsiteY3" fmla="*/ 420770 h 420770"/>
                <a:gd name="connsiteX4" fmla="*/ 0 w 4804761"/>
                <a:gd name="connsiteY4" fmla="*/ 0 h 420770"/>
                <a:gd name="connsiteX0" fmla="*/ 4804761 w 4896201"/>
                <a:gd name="connsiteY0" fmla="*/ 0 h 420770"/>
                <a:gd name="connsiteX1" fmla="*/ 4804761 w 4896201"/>
                <a:gd name="connsiteY1" fmla="*/ 420770 h 420770"/>
                <a:gd name="connsiteX2" fmla="*/ 0 w 4896201"/>
                <a:gd name="connsiteY2" fmla="*/ 420770 h 420770"/>
                <a:gd name="connsiteX3" fmla="*/ 0 w 4896201"/>
                <a:gd name="connsiteY3" fmla="*/ 0 h 420770"/>
                <a:gd name="connsiteX4" fmla="*/ 4896201 w 4896201"/>
                <a:gd name="connsiteY4" fmla="*/ 91440 h 420770"/>
                <a:gd name="connsiteX0" fmla="*/ 4804761 w 4804761"/>
                <a:gd name="connsiteY0" fmla="*/ 0 h 420770"/>
                <a:gd name="connsiteX1" fmla="*/ 4804761 w 4804761"/>
                <a:gd name="connsiteY1" fmla="*/ 420770 h 420770"/>
                <a:gd name="connsiteX2" fmla="*/ 0 w 4804761"/>
                <a:gd name="connsiteY2" fmla="*/ 420770 h 420770"/>
                <a:gd name="connsiteX3" fmla="*/ 0 w 4804761"/>
                <a:gd name="connsiteY3" fmla="*/ 0 h 42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04761" h="420770">
                  <a:moveTo>
                    <a:pt x="4804761" y="0"/>
                  </a:moveTo>
                  <a:lnTo>
                    <a:pt x="4804761" y="420770"/>
                  </a:lnTo>
                  <a:lnTo>
                    <a:pt x="0" y="420770"/>
                  </a:lnTo>
                  <a:lnTo>
                    <a:pt x="0" y="0"/>
                  </a:lnTo>
                </a:path>
              </a:pathLst>
            </a:cu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200" dirty="0"/>
            </a:p>
          </p:txBody>
        </p:sp>
        <p:cxnSp>
          <p:nvCxnSpPr>
            <p:cNvPr id="135" name="直接箭头连接符 134"/>
            <p:cNvCxnSpPr>
              <a:stCxn id="85" idx="3"/>
            </p:cNvCxnSpPr>
            <p:nvPr/>
          </p:nvCxnSpPr>
          <p:spPr>
            <a:xfrm flipV="1">
              <a:off x="3726745" y="3951510"/>
              <a:ext cx="373861" cy="208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箭头连接符 137"/>
            <p:cNvCxnSpPr>
              <a:stCxn id="87" idx="3"/>
              <a:endCxn id="91" idx="1"/>
            </p:cNvCxnSpPr>
            <p:nvPr/>
          </p:nvCxnSpPr>
          <p:spPr>
            <a:xfrm>
              <a:off x="6173199" y="3951510"/>
              <a:ext cx="30526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41" name="文本框 140"/>
            <p:cNvSpPr txBox="1"/>
            <p:nvPr/>
          </p:nvSpPr>
          <p:spPr>
            <a:xfrm>
              <a:off x="2765863" y="1419482"/>
              <a:ext cx="1227927" cy="49244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sz="1300" dirty="0" smtClean="0"/>
                <a:t>模型对</a:t>
              </a:r>
              <a:endParaRPr lang="en-US" altLang="zh-CN" sz="1300" dirty="0" smtClean="0"/>
            </a:p>
            <a:p>
              <a:r>
                <a:rPr lang="zh-CN" altLang="en-US" sz="1300" dirty="0" smtClean="0"/>
                <a:t>比容器</a:t>
              </a:r>
              <a:endParaRPr lang="zh-CN" altLang="en-US" sz="1300" dirty="0"/>
            </a:p>
          </p:txBody>
        </p:sp>
        <p:sp>
          <p:nvSpPr>
            <p:cNvPr id="143" name="文本框 142"/>
            <p:cNvSpPr txBox="1"/>
            <p:nvPr/>
          </p:nvSpPr>
          <p:spPr>
            <a:xfrm>
              <a:off x="2758758" y="4934311"/>
              <a:ext cx="513261" cy="89255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sz="1300" dirty="0" smtClean="0"/>
                <a:t>对比方案概要设计</a:t>
              </a:r>
              <a:endParaRPr lang="zh-CN" altLang="en-US" sz="1300" dirty="0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2770119" y="4700480"/>
              <a:ext cx="2432985" cy="1337421"/>
            </a:xfrm>
            <a:custGeom>
              <a:avLst/>
              <a:gdLst>
                <a:gd name="connsiteX0" fmla="*/ 0 w 2432985"/>
                <a:gd name="connsiteY0" fmla="*/ 0 h 1337421"/>
                <a:gd name="connsiteX1" fmla="*/ 2432985 w 2432985"/>
                <a:gd name="connsiteY1" fmla="*/ 0 h 1337421"/>
                <a:gd name="connsiteX2" fmla="*/ 2432985 w 2432985"/>
                <a:gd name="connsiteY2" fmla="*/ 1337421 h 1337421"/>
                <a:gd name="connsiteX3" fmla="*/ 0 w 2432985"/>
                <a:gd name="connsiteY3" fmla="*/ 1337421 h 1337421"/>
                <a:gd name="connsiteX4" fmla="*/ 0 w 2432985"/>
                <a:gd name="connsiteY4" fmla="*/ 0 h 1337421"/>
                <a:gd name="connsiteX0" fmla="*/ 2432985 w 2524425"/>
                <a:gd name="connsiteY0" fmla="*/ 1337421 h 1428861"/>
                <a:gd name="connsiteX1" fmla="*/ 0 w 2524425"/>
                <a:gd name="connsiteY1" fmla="*/ 1337421 h 1428861"/>
                <a:gd name="connsiteX2" fmla="*/ 0 w 2524425"/>
                <a:gd name="connsiteY2" fmla="*/ 0 h 1428861"/>
                <a:gd name="connsiteX3" fmla="*/ 2432985 w 2524425"/>
                <a:gd name="connsiteY3" fmla="*/ 0 h 1428861"/>
                <a:gd name="connsiteX4" fmla="*/ 2524425 w 2524425"/>
                <a:gd name="connsiteY4" fmla="*/ 1428861 h 1428861"/>
                <a:gd name="connsiteX0" fmla="*/ 2432985 w 2432985"/>
                <a:gd name="connsiteY0" fmla="*/ 1337421 h 1337421"/>
                <a:gd name="connsiteX1" fmla="*/ 0 w 2432985"/>
                <a:gd name="connsiteY1" fmla="*/ 1337421 h 1337421"/>
                <a:gd name="connsiteX2" fmla="*/ 0 w 2432985"/>
                <a:gd name="connsiteY2" fmla="*/ 0 h 1337421"/>
                <a:gd name="connsiteX3" fmla="*/ 2432985 w 2432985"/>
                <a:gd name="connsiteY3" fmla="*/ 0 h 1337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2985" h="1337421">
                  <a:moveTo>
                    <a:pt x="2432985" y="1337421"/>
                  </a:moveTo>
                  <a:lnTo>
                    <a:pt x="0" y="1337421"/>
                  </a:lnTo>
                  <a:lnTo>
                    <a:pt x="0" y="0"/>
                  </a:lnTo>
                  <a:lnTo>
                    <a:pt x="2432985" y="0"/>
                  </a:lnTo>
                </a:path>
              </a:pathLst>
            </a:cu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200" dirty="0"/>
            </a:p>
          </p:txBody>
        </p:sp>
        <p:cxnSp>
          <p:nvCxnSpPr>
            <p:cNvPr id="146" name="直接箭头连接符 145"/>
            <p:cNvCxnSpPr>
              <a:stCxn id="15" idx="3"/>
              <a:endCxn id="147" idx="1"/>
            </p:cNvCxnSpPr>
            <p:nvPr/>
          </p:nvCxnSpPr>
          <p:spPr>
            <a:xfrm flipV="1">
              <a:off x="3734577" y="5180255"/>
              <a:ext cx="263829" cy="136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箭头连接符 148"/>
            <p:cNvCxnSpPr>
              <a:stCxn id="147" idx="3"/>
              <a:endCxn id="148" idx="1"/>
            </p:cNvCxnSpPr>
            <p:nvPr/>
          </p:nvCxnSpPr>
          <p:spPr>
            <a:xfrm>
              <a:off x="4416911" y="5180255"/>
              <a:ext cx="24234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矩形 149"/>
            <p:cNvSpPr/>
            <p:nvPr/>
          </p:nvSpPr>
          <p:spPr>
            <a:xfrm>
              <a:off x="3310099" y="5531188"/>
              <a:ext cx="815609" cy="2779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 smtClean="0"/>
                <a:t>公平公开</a:t>
              </a:r>
              <a:endParaRPr lang="zh-CN" altLang="en-US" sz="1200" dirty="0"/>
            </a:p>
          </p:txBody>
        </p:sp>
        <p:sp>
          <p:nvSpPr>
            <p:cNvPr id="151" name="矩形 150"/>
            <p:cNvSpPr/>
            <p:nvPr/>
          </p:nvSpPr>
          <p:spPr>
            <a:xfrm>
              <a:off x="4260081" y="5529821"/>
              <a:ext cx="837861" cy="2779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 smtClean="0"/>
                <a:t>共享重用</a:t>
              </a:r>
              <a:endParaRPr lang="zh-CN" altLang="en-US" sz="1200" dirty="0"/>
            </a:p>
          </p:txBody>
        </p:sp>
        <p:sp>
          <p:nvSpPr>
            <p:cNvPr id="86" name="矩形 131"/>
            <p:cNvSpPr/>
            <p:nvPr/>
          </p:nvSpPr>
          <p:spPr>
            <a:xfrm rot="10800000">
              <a:off x="2765862" y="1412053"/>
              <a:ext cx="4878125" cy="513732"/>
            </a:xfrm>
            <a:custGeom>
              <a:avLst/>
              <a:gdLst>
                <a:gd name="connsiteX0" fmla="*/ 0 w 4804761"/>
                <a:gd name="connsiteY0" fmla="*/ 0 h 420770"/>
                <a:gd name="connsiteX1" fmla="*/ 4804761 w 4804761"/>
                <a:gd name="connsiteY1" fmla="*/ 0 h 420770"/>
                <a:gd name="connsiteX2" fmla="*/ 4804761 w 4804761"/>
                <a:gd name="connsiteY2" fmla="*/ 420770 h 420770"/>
                <a:gd name="connsiteX3" fmla="*/ 0 w 4804761"/>
                <a:gd name="connsiteY3" fmla="*/ 420770 h 420770"/>
                <a:gd name="connsiteX4" fmla="*/ 0 w 4804761"/>
                <a:gd name="connsiteY4" fmla="*/ 0 h 420770"/>
                <a:gd name="connsiteX0" fmla="*/ 4804761 w 4896201"/>
                <a:gd name="connsiteY0" fmla="*/ 0 h 420770"/>
                <a:gd name="connsiteX1" fmla="*/ 4804761 w 4896201"/>
                <a:gd name="connsiteY1" fmla="*/ 420770 h 420770"/>
                <a:gd name="connsiteX2" fmla="*/ 0 w 4896201"/>
                <a:gd name="connsiteY2" fmla="*/ 420770 h 420770"/>
                <a:gd name="connsiteX3" fmla="*/ 0 w 4896201"/>
                <a:gd name="connsiteY3" fmla="*/ 0 h 420770"/>
                <a:gd name="connsiteX4" fmla="*/ 4896201 w 4896201"/>
                <a:gd name="connsiteY4" fmla="*/ 91440 h 420770"/>
                <a:gd name="connsiteX0" fmla="*/ 4804761 w 4804761"/>
                <a:gd name="connsiteY0" fmla="*/ 0 h 420770"/>
                <a:gd name="connsiteX1" fmla="*/ 4804761 w 4804761"/>
                <a:gd name="connsiteY1" fmla="*/ 420770 h 420770"/>
                <a:gd name="connsiteX2" fmla="*/ 0 w 4804761"/>
                <a:gd name="connsiteY2" fmla="*/ 420770 h 420770"/>
                <a:gd name="connsiteX3" fmla="*/ 0 w 4804761"/>
                <a:gd name="connsiteY3" fmla="*/ 0 h 42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04761" h="420770">
                  <a:moveTo>
                    <a:pt x="4804761" y="0"/>
                  </a:moveTo>
                  <a:lnTo>
                    <a:pt x="4804761" y="420770"/>
                  </a:lnTo>
                  <a:lnTo>
                    <a:pt x="0" y="420770"/>
                  </a:lnTo>
                  <a:lnTo>
                    <a:pt x="0" y="0"/>
                  </a:lnTo>
                </a:path>
              </a:pathLst>
            </a:cu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200" dirty="0"/>
            </a:p>
          </p:txBody>
        </p:sp>
        <p:sp>
          <p:nvSpPr>
            <p:cNvPr id="92" name="矩形 91"/>
            <p:cNvSpPr/>
            <p:nvPr/>
          </p:nvSpPr>
          <p:spPr>
            <a:xfrm>
              <a:off x="3615893" y="1515781"/>
              <a:ext cx="1088271" cy="32168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 smtClean="0"/>
                <a:t>功能接口</a:t>
              </a:r>
              <a:r>
                <a:rPr lang="zh-CN" altLang="en-US" sz="1200" dirty="0"/>
                <a:t>设计</a:t>
              </a:r>
            </a:p>
          </p:txBody>
        </p:sp>
        <p:sp>
          <p:nvSpPr>
            <p:cNvPr id="93" name="矩形 92"/>
            <p:cNvSpPr/>
            <p:nvPr/>
          </p:nvSpPr>
          <p:spPr>
            <a:xfrm>
              <a:off x="4955049" y="1512721"/>
              <a:ext cx="2564120" cy="32168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 smtClean="0"/>
                <a:t>对比方案的构建、配置、执行、存储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6388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0" y="-1787077"/>
            <a:ext cx="12192000" cy="8209649"/>
            <a:chOff x="0" y="-1787077"/>
            <a:chExt cx="12192000" cy="820964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787077"/>
              <a:ext cx="12192000" cy="8209649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0" y="-314325"/>
              <a:ext cx="3280229" cy="2491468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2177143"/>
              <a:ext cx="3280229" cy="2772228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280229" y="3000830"/>
              <a:ext cx="3280229" cy="3269341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280228" y="-314325"/>
              <a:ext cx="4455886" cy="3315155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736114" y="-314325"/>
              <a:ext cx="3962399" cy="3315155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560458" y="3000830"/>
              <a:ext cx="5631541" cy="3269341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04001" y="1657226"/>
              <a:ext cx="2627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① Biome-BGC</a:t>
              </a:r>
              <a:r>
                <a:rPr lang="zh-CN" altLang="en-US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模型服务</a:t>
              </a:r>
              <a:endPara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85988" y="2391229"/>
              <a:ext cx="18662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① IBIS</a:t>
              </a:r>
              <a:r>
                <a:rPr lang="zh-CN" altLang="en-US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模型服务</a:t>
              </a:r>
              <a:endPara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737363" y="5915222"/>
              <a:ext cx="18149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① LPJ</a:t>
              </a:r>
              <a:r>
                <a:rPr lang="zh-CN" altLang="en-US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模型服务</a:t>
              </a:r>
              <a:endPara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081812" y="1613004"/>
              <a:ext cx="18646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② 单位转换服务</a:t>
              </a:r>
              <a:endPara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600170" y="3452037"/>
              <a:ext cx="18646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④ 结果对比服务</a:t>
              </a:r>
              <a:endPara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463313" y="-184666"/>
              <a:ext cx="21900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③ csv</a:t>
              </a:r>
              <a:r>
                <a:rPr lang="zh-CN" altLang="en-US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数据重组服务</a:t>
              </a:r>
              <a:endPara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-624000"/>
              <a:ext cx="5940095" cy="309675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370435" y="-637009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流程创建面板</a:t>
              </a:r>
              <a:endPara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730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845635" y="317099"/>
            <a:ext cx="3914775" cy="5778103"/>
            <a:chOff x="1424720" y="491270"/>
            <a:chExt cx="3914775" cy="5778103"/>
          </a:xfrm>
        </p:grpSpPr>
        <p:grpSp>
          <p:nvGrpSpPr>
            <p:cNvPr id="14" name="组合 13"/>
            <p:cNvGrpSpPr/>
            <p:nvPr/>
          </p:nvGrpSpPr>
          <p:grpSpPr>
            <a:xfrm>
              <a:off x="1424720" y="491270"/>
              <a:ext cx="3914775" cy="5743575"/>
              <a:chOff x="1424720" y="491270"/>
              <a:chExt cx="3914775" cy="5743575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2"/>
              <a:srcRect l="84619" b="59452"/>
              <a:stretch/>
            </p:blipFill>
            <p:spPr>
              <a:xfrm>
                <a:off x="2651081" y="5482370"/>
                <a:ext cx="1289246" cy="305113"/>
              </a:xfrm>
              <a:prstGeom prst="rect">
                <a:avLst/>
              </a:prstGeom>
            </p:spPr>
          </p:pic>
          <p:pic>
            <p:nvPicPr>
              <p:cNvPr id="7" name="图片 6"/>
              <p:cNvPicPr>
                <a:picLocks noChangeAspect="1"/>
              </p:cNvPicPr>
              <p:nvPr/>
            </p:nvPicPr>
            <p:blipFill rotWithShape="1">
              <a:blip r:embed="rId3"/>
              <a:srcRect r="21957"/>
              <a:stretch/>
            </p:blipFill>
            <p:spPr>
              <a:xfrm>
                <a:off x="1424720" y="3186845"/>
                <a:ext cx="3753950" cy="2295525"/>
              </a:xfrm>
              <a:prstGeom prst="rect">
                <a:avLst/>
              </a:prstGeom>
            </p:spPr>
          </p:pic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4720" y="491270"/>
                <a:ext cx="3914775" cy="2695575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 rotWithShape="1">
              <a:blip r:embed="rId2"/>
              <a:srcRect r="85078"/>
              <a:stretch/>
            </p:blipFill>
            <p:spPr>
              <a:xfrm>
                <a:off x="1504202" y="5482369"/>
                <a:ext cx="1250795" cy="752475"/>
              </a:xfrm>
              <a:prstGeom prst="rect">
                <a:avLst/>
              </a:prstGeom>
            </p:spPr>
          </p:pic>
          <p:pic>
            <p:nvPicPr>
              <p:cNvPr id="12" name="图片 11"/>
              <p:cNvPicPr>
                <a:picLocks noChangeAspect="1"/>
              </p:cNvPicPr>
              <p:nvPr/>
            </p:nvPicPr>
            <p:blipFill rotWithShape="1">
              <a:blip r:embed="rId2"/>
              <a:srcRect l="69924" r="5850"/>
              <a:stretch/>
            </p:blipFill>
            <p:spPr>
              <a:xfrm>
                <a:off x="3295705" y="5482370"/>
                <a:ext cx="2030676" cy="752475"/>
              </a:xfrm>
              <a:prstGeom prst="rect">
                <a:avLst/>
              </a:prstGeom>
            </p:spPr>
          </p:pic>
        </p:grpSp>
        <p:sp>
          <p:nvSpPr>
            <p:cNvPr id="15" name="文本框 14"/>
            <p:cNvSpPr txBox="1"/>
            <p:nvPr/>
          </p:nvSpPr>
          <p:spPr>
            <a:xfrm>
              <a:off x="4436684" y="1377392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服务列表</a:t>
              </a:r>
              <a:endParaRPr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773044" y="1163090"/>
              <a:ext cx="3566451" cy="2036937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773044" y="3192358"/>
              <a:ext cx="3566451" cy="2288680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436684" y="3191026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服务之间</a:t>
              </a:r>
              <a:endParaRPr lang="en-US" altLang="zh-CN" sz="1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r>
                <a:rPr lang="zh-CN" altLang="en-US" sz="14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的关系</a:t>
              </a:r>
              <a:endParaRPr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773044" y="5487882"/>
              <a:ext cx="3566451" cy="781491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436684" y="5444977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工作流</a:t>
              </a:r>
              <a:endParaRPr lang="en-US" altLang="zh-CN" sz="1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r>
                <a:rPr lang="zh-CN" altLang="en-US" sz="14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基本信息</a:t>
              </a:r>
              <a:endParaRPr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161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9217" y="290985"/>
            <a:ext cx="624212" cy="2800558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工作流生命周期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03" name="组合 102"/>
          <p:cNvGrpSpPr/>
          <p:nvPr/>
        </p:nvGrpSpPr>
        <p:grpSpPr>
          <a:xfrm>
            <a:off x="2017485" y="870857"/>
            <a:ext cx="7863122" cy="4477662"/>
            <a:chOff x="2017485" y="870857"/>
            <a:chExt cx="7863122" cy="4477662"/>
          </a:xfrm>
        </p:grpSpPr>
        <p:grpSp>
          <p:nvGrpSpPr>
            <p:cNvPr id="98" name="组合 97"/>
            <p:cNvGrpSpPr/>
            <p:nvPr/>
          </p:nvGrpSpPr>
          <p:grpSpPr>
            <a:xfrm>
              <a:off x="2017485" y="870857"/>
              <a:ext cx="7863122" cy="4477662"/>
              <a:chOff x="2017485" y="870857"/>
              <a:chExt cx="7863122" cy="4477662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4082143" y="2148115"/>
                <a:ext cx="1654628" cy="566057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流程创建</a:t>
                </a: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4082143" y="3026232"/>
                <a:ext cx="1654628" cy="566057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流程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映射</a:t>
                </a:r>
              </a:p>
            </p:txBody>
          </p:sp>
          <p:sp>
            <p:nvSpPr>
              <p:cNvPr id="5" name="流程图: 磁盘 4"/>
              <p:cNvSpPr/>
              <p:nvPr/>
            </p:nvSpPr>
            <p:spPr>
              <a:xfrm>
                <a:off x="5635175" y="870857"/>
                <a:ext cx="1103086" cy="595086"/>
              </a:xfrm>
              <a:prstGeom prst="flowChartMagneticDisk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流程库</a:t>
                </a: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" name="流程图: 磁盘 5"/>
              <p:cNvSpPr/>
              <p:nvPr/>
            </p:nvSpPr>
            <p:spPr>
              <a:xfrm>
                <a:off x="3826330" y="870857"/>
                <a:ext cx="1407886" cy="595086"/>
              </a:xfrm>
              <a:prstGeom prst="flowChartMagneticDisk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服务资源库</a:t>
                </a: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" name="流程图: 磁盘 6"/>
              <p:cNvSpPr/>
              <p:nvPr/>
            </p:nvSpPr>
            <p:spPr>
              <a:xfrm>
                <a:off x="8951693" y="870857"/>
                <a:ext cx="928914" cy="595086"/>
              </a:xfrm>
              <a:prstGeom prst="flowChartMagneticDisk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……</a:t>
                </a: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流程图: 磁盘 7"/>
              <p:cNvSpPr/>
              <p:nvPr/>
            </p:nvSpPr>
            <p:spPr>
              <a:xfrm>
                <a:off x="7142848" y="870857"/>
                <a:ext cx="1404258" cy="595086"/>
              </a:xfrm>
              <a:prstGeom prst="flowChartMagneticDisk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流程实例库</a:t>
                </a: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流程图: 磁盘 8"/>
              <p:cNvSpPr/>
              <p:nvPr/>
            </p:nvSpPr>
            <p:spPr>
              <a:xfrm>
                <a:off x="2017485" y="870857"/>
                <a:ext cx="1404258" cy="595086"/>
              </a:xfrm>
              <a:prstGeom prst="flowChartMagneticDisk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数据资源库</a:t>
                </a: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11" name="肘形连接符 10"/>
              <p:cNvCxnSpPr>
                <a:stCxn id="6" idx="3"/>
                <a:endCxn id="3" idx="0"/>
              </p:cNvCxnSpPr>
              <p:nvPr/>
            </p:nvCxnSpPr>
            <p:spPr>
              <a:xfrm rot="16200000" flipH="1">
                <a:off x="4378779" y="1617437"/>
                <a:ext cx="682172" cy="379184"/>
              </a:xfrm>
              <a:prstGeom prst="bentConnector3">
                <a:avLst/>
              </a:prstGeom>
              <a:ln w="1270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肘形连接符 14"/>
              <p:cNvCxnSpPr>
                <a:stCxn id="9" idx="3"/>
                <a:endCxn id="4" idx="1"/>
              </p:cNvCxnSpPr>
              <p:nvPr/>
            </p:nvCxnSpPr>
            <p:spPr>
              <a:xfrm rot="16200000" flipH="1">
                <a:off x="2479219" y="1706337"/>
                <a:ext cx="1843318" cy="1362529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肘形连接符 16"/>
              <p:cNvCxnSpPr>
                <a:stCxn id="3" idx="3"/>
                <a:endCxn id="5" idx="3"/>
              </p:cNvCxnSpPr>
              <p:nvPr/>
            </p:nvCxnSpPr>
            <p:spPr>
              <a:xfrm flipV="1">
                <a:off x="5736771" y="1465943"/>
                <a:ext cx="449947" cy="965201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肘形连接符 18"/>
              <p:cNvCxnSpPr>
                <a:stCxn id="4" idx="3"/>
                <a:endCxn id="32" idx="2"/>
              </p:cNvCxnSpPr>
              <p:nvPr/>
            </p:nvCxnSpPr>
            <p:spPr>
              <a:xfrm flipV="1">
                <a:off x="5736771" y="3309260"/>
                <a:ext cx="1464131" cy="1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>
                <a:stCxn id="3" idx="2"/>
                <a:endCxn id="4" idx="0"/>
              </p:cNvCxnSpPr>
              <p:nvPr/>
            </p:nvCxnSpPr>
            <p:spPr>
              <a:xfrm>
                <a:off x="4909457" y="2714172"/>
                <a:ext cx="0" cy="31206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矩形 23"/>
              <p:cNvSpPr/>
              <p:nvPr/>
            </p:nvSpPr>
            <p:spPr>
              <a:xfrm>
                <a:off x="4082143" y="3904347"/>
                <a:ext cx="1654628" cy="566057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流程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执行</a:t>
                </a: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4082143" y="4782462"/>
                <a:ext cx="1654628" cy="566057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数据起源</a:t>
                </a: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29" name="直接箭头连接符 28"/>
              <p:cNvCxnSpPr>
                <a:stCxn id="4" idx="2"/>
                <a:endCxn id="24" idx="0"/>
              </p:cNvCxnSpPr>
              <p:nvPr/>
            </p:nvCxnSpPr>
            <p:spPr>
              <a:xfrm>
                <a:off x="4909457" y="3592289"/>
                <a:ext cx="0" cy="31205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箭头连接符 30"/>
              <p:cNvCxnSpPr>
                <a:stCxn id="24" idx="2"/>
                <a:endCxn id="27" idx="0"/>
              </p:cNvCxnSpPr>
              <p:nvPr/>
            </p:nvCxnSpPr>
            <p:spPr>
              <a:xfrm>
                <a:off x="4909457" y="4470404"/>
                <a:ext cx="0" cy="31205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椭圆 31"/>
              <p:cNvSpPr/>
              <p:nvPr/>
            </p:nvSpPr>
            <p:spPr>
              <a:xfrm>
                <a:off x="7200902" y="3018974"/>
                <a:ext cx="1288150" cy="58057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工作流实例</a:t>
                </a: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2770408" y="3961497"/>
                <a:ext cx="917480" cy="4445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结果</a:t>
                </a: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58" name="直接箭头连接符 57"/>
              <p:cNvCxnSpPr>
                <a:stCxn id="24" idx="1"/>
                <a:endCxn id="56" idx="6"/>
              </p:cNvCxnSpPr>
              <p:nvPr/>
            </p:nvCxnSpPr>
            <p:spPr>
              <a:xfrm flipH="1" flipV="1">
                <a:off x="3687888" y="4183749"/>
                <a:ext cx="394255" cy="362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肘形连接符 71"/>
              <p:cNvCxnSpPr>
                <a:stCxn id="27" idx="1"/>
              </p:cNvCxnSpPr>
              <p:nvPr/>
            </p:nvCxnSpPr>
            <p:spPr>
              <a:xfrm rot="10800000">
                <a:off x="2238519" y="1472293"/>
                <a:ext cx="1843625" cy="3593198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箭头连接符 93"/>
              <p:cNvCxnSpPr>
                <a:stCxn id="56" idx="0"/>
              </p:cNvCxnSpPr>
              <p:nvPr/>
            </p:nvCxnSpPr>
            <p:spPr>
              <a:xfrm flipV="1">
                <a:off x="3229148" y="1472293"/>
                <a:ext cx="0" cy="248920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箭头连接符 95"/>
              <p:cNvCxnSpPr>
                <a:stCxn id="32" idx="0"/>
                <a:endCxn id="8" idx="3"/>
              </p:cNvCxnSpPr>
              <p:nvPr/>
            </p:nvCxnSpPr>
            <p:spPr>
              <a:xfrm flipV="1">
                <a:off x="7844977" y="1465943"/>
                <a:ext cx="0" cy="155303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文本框 99"/>
            <p:cNvSpPr txBox="1"/>
            <p:nvPr/>
          </p:nvSpPr>
          <p:spPr>
            <a:xfrm>
              <a:off x="2602798" y="2053773"/>
              <a:ext cx="461665" cy="55399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绑定</a:t>
              </a:r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3169973" y="2053773"/>
              <a:ext cx="461665" cy="55399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保存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2152293" y="2053773"/>
              <a:ext cx="461665" cy="55399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查询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025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r="28454"/>
          <a:stretch/>
        </p:blipFill>
        <p:spPr>
          <a:xfrm>
            <a:off x="7192208" y="248335"/>
            <a:ext cx="3905022" cy="32041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750" y="248334"/>
            <a:ext cx="3627099" cy="320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0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961977" y="659894"/>
            <a:ext cx="6353263" cy="3428012"/>
            <a:chOff x="1961977" y="659894"/>
            <a:chExt cx="6353263" cy="3428012"/>
          </a:xfrm>
        </p:grpSpPr>
        <p:grpSp>
          <p:nvGrpSpPr>
            <p:cNvPr id="10" name="组合 9"/>
            <p:cNvGrpSpPr/>
            <p:nvPr/>
          </p:nvGrpSpPr>
          <p:grpSpPr>
            <a:xfrm>
              <a:off x="4940667" y="659894"/>
              <a:ext cx="3374573" cy="3401119"/>
              <a:chOff x="4940667" y="659894"/>
              <a:chExt cx="3374573" cy="3401119"/>
            </a:xfrm>
          </p:grpSpPr>
          <p:pic>
            <p:nvPicPr>
              <p:cNvPr id="3" name="图片 2"/>
              <p:cNvPicPr>
                <a:picLocks noChangeAspect="1"/>
              </p:cNvPicPr>
              <p:nvPr/>
            </p:nvPicPr>
            <p:blipFill rotWithShape="1">
              <a:blip r:embed="rId2"/>
              <a:srcRect r="80250" b="6158"/>
              <a:stretch/>
            </p:blipFill>
            <p:spPr>
              <a:xfrm>
                <a:off x="4940667" y="659894"/>
                <a:ext cx="1474885" cy="3387671"/>
              </a:xfrm>
              <a:prstGeom prst="rect">
                <a:avLst/>
              </a:prstGeom>
            </p:spPr>
          </p:pic>
          <p:pic>
            <p:nvPicPr>
              <p:cNvPr id="5" name="图片 4"/>
              <p:cNvPicPr>
                <a:picLocks noChangeAspect="1"/>
              </p:cNvPicPr>
              <p:nvPr/>
            </p:nvPicPr>
            <p:blipFill rotWithShape="1">
              <a:blip r:embed="rId2"/>
              <a:srcRect l="73200" b="5785"/>
              <a:stretch/>
            </p:blipFill>
            <p:spPr>
              <a:xfrm>
                <a:off x="6313954" y="659895"/>
                <a:ext cx="2001286" cy="3401118"/>
              </a:xfrm>
              <a:prstGeom prst="rect">
                <a:avLst/>
              </a:prstGeom>
            </p:spPr>
          </p:pic>
        </p:grpSp>
        <p:grpSp>
          <p:nvGrpSpPr>
            <p:cNvPr id="9" name="组合 8"/>
            <p:cNvGrpSpPr/>
            <p:nvPr/>
          </p:nvGrpSpPr>
          <p:grpSpPr>
            <a:xfrm>
              <a:off x="1961977" y="659894"/>
              <a:ext cx="3045541" cy="2867025"/>
              <a:chOff x="1961977" y="659894"/>
              <a:chExt cx="3045541" cy="2867025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 rotWithShape="1">
              <a:blip r:embed="rId3"/>
              <a:srcRect r="81976"/>
              <a:stretch/>
            </p:blipFill>
            <p:spPr>
              <a:xfrm>
                <a:off x="1961977" y="659894"/>
                <a:ext cx="1304796" cy="2867025"/>
              </a:xfrm>
              <a:prstGeom prst="rect">
                <a:avLst/>
              </a:prstGeom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 rotWithShape="1">
              <a:blip r:embed="rId3"/>
              <a:srcRect l="75052"/>
              <a:stretch/>
            </p:blipFill>
            <p:spPr>
              <a:xfrm>
                <a:off x="3201561" y="659894"/>
                <a:ext cx="1805957" cy="2867025"/>
              </a:xfrm>
              <a:prstGeom prst="rect">
                <a:avLst/>
              </a:prstGeom>
            </p:spPr>
          </p:pic>
        </p:grpSp>
        <p:sp>
          <p:nvSpPr>
            <p:cNvPr id="11" name="矩形 10"/>
            <p:cNvSpPr/>
            <p:nvPr/>
          </p:nvSpPr>
          <p:spPr>
            <a:xfrm>
              <a:off x="2124635" y="1048871"/>
              <a:ext cx="2816032" cy="1721223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366345" y="1586753"/>
              <a:ext cx="2816032" cy="2501153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037856" y="1737482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可视化</a:t>
              </a:r>
              <a:endParaRPr lang="en-US" altLang="zh-CN" sz="1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r>
                <a:rPr lang="zh-CN" altLang="en-US" sz="14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对比结果</a:t>
              </a:r>
              <a:endParaRPr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7270582" y="1570186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统计学</a:t>
              </a:r>
              <a:endParaRPr lang="en-US" altLang="zh-CN" sz="1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r>
                <a:rPr lang="zh-CN" altLang="en-US" sz="14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对比结果</a:t>
              </a:r>
              <a:endParaRPr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203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1001806" y="-238125"/>
            <a:ext cx="10287000" cy="7096125"/>
            <a:chOff x="1257301" y="0"/>
            <a:chExt cx="10287000" cy="7096125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7301" y="0"/>
              <a:ext cx="10287000" cy="7096125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1886857" y="1900688"/>
              <a:ext cx="2322286" cy="362857"/>
            </a:xfrm>
            <a:prstGeom prst="rect">
              <a:avLst/>
            </a:prstGeom>
            <a:ln w="2222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对比微服务容器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886857" y="3620632"/>
              <a:ext cx="2322286" cy="362857"/>
            </a:xfrm>
            <a:prstGeom prst="rect">
              <a:avLst/>
            </a:prstGeom>
            <a:ln w="2222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模型微服务容器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886857" y="5616349"/>
              <a:ext cx="2322286" cy="362857"/>
            </a:xfrm>
            <a:prstGeom prst="rect">
              <a:avLst/>
            </a:prstGeom>
            <a:ln w="2222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数据</a:t>
              </a:r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微服务容器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886857" y="1494971"/>
              <a:ext cx="2322286" cy="405717"/>
            </a:xfrm>
            <a:prstGeom prst="rect">
              <a:avLst/>
            </a:prstGeom>
            <a:noFill/>
            <a:ln w="222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886857" y="3214915"/>
              <a:ext cx="2322286" cy="405717"/>
            </a:xfrm>
            <a:prstGeom prst="rect">
              <a:avLst/>
            </a:prstGeom>
            <a:noFill/>
            <a:ln w="222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886857" y="5210632"/>
              <a:ext cx="2322286" cy="405717"/>
            </a:xfrm>
            <a:prstGeom prst="rect">
              <a:avLst/>
            </a:prstGeom>
            <a:noFill/>
            <a:ln w="222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414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-234" t="-406" r="65079" b="8204"/>
          <a:stretch/>
        </p:blipFill>
        <p:spPr>
          <a:xfrm>
            <a:off x="997643" y="2961493"/>
            <a:ext cx="4359727" cy="34689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r="18272"/>
          <a:stretch/>
        </p:blipFill>
        <p:spPr>
          <a:xfrm>
            <a:off x="2292603" y="1457158"/>
            <a:ext cx="9076869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1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562100" y="-266162"/>
            <a:ext cx="8735702" cy="7272301"/>
            <a:chOff x="1562100" y="-266162"/>
            <a:chExt cx="8735702" cy="7272301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/>
            <a:srcRect l="11056" r="10499"/>
            <a:stretch/>
          </p:blipFill>
          <p:spPr>
            <a:xfrm>
              <a:off x="1562100" y="-266162"/>
              <a:ext cx="8735702" cy="6381211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/>
            <a:srcRect l="8107" t="37" r="41751" b="9162"/>
            <a:stretch/>
          </p:blipFill>
          <p:spPr>
            <a:xfrm>
              <a:off x="6109905" y="3577139"/>
              <a:ext cx="3275764" cy="33909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7" name="矩形 6"/>
            <p:cNvSpPr/>
            <p:nvPr/>
          </p:nvSpPr>
          <p:spPr>
            <a:xfrm>
              <a:off x="2319350" y="3095926"/>
              <a:ext cx="1244600" cy="4191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登录页面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109905" y="3204570"/>
              <a:ext cx="1244600" cy="4191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注册</a:t>
              </a:r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页面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4"/>
            <a:srcRect l="33327" t="-490" r="33302" b="39014"/>
            <a:stretch/>
          </p:blipFill>
          <p:spPr>
            <a:xfrm>
              <a:off x="2317750" y="3515026"/>
              <a:ext cx="3314700" cy="349111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9" name="矩形 8"/>
            <p:cNvSpPr/>
            <p:nvPr/>
          </p:nvSpPr>
          <p:spPr>
            <a:xfrm>
              <a:off x="1562100" y="708069"/>
              <a:ext cx="1244600" cy="4191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首页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244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28" y="518224"/>
            <a:ext cx="8868853" cy="520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0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290184" y="-435421"/>
            <a:ext cx="9450388" cy="7293421"/>
            <a:chOff x="941840" y="431833"/>
            <a:chExt cx="6953931" cy="5366758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1840" y="431833"/>
              <a:ext cx="6953931" cy="4938905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9896" y="4814543"/>
              <a:ext cx="5517017" cy="984048"/>
            </a:xfrm>
            <a:prstGeom prst="rect">
              <a:avLst/>
            </a:prstGeom>
          </p:spPr>
        </p:pic>
        <p:sp>
          <p:nvSpPr>
            <p:cNvPr id="6" name="流程图: 过程 5"/>
            <p:cNvSpPr/>
            <p:nvPr/>
          </p:nvSpPr>
          <p:spPr>
            <a:xfrm>
              <a:off x="2815771" y="2278743"/>
              <a:ext cx="1582058" cy="333828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对比参与者</a:t>
              </a:r>
              <a:endParaRPr lang="zh-CN" altLang="en-US" dirty="0"/>
            </a:p>
          </p:txBody>
        </p:sp>
        <p:sp>
          <p:nvSpPr>
            <p:cNvPr id="7" name="流程图: 过程 6"/>
            <p:cNvSpPr/>
            <p:nvPr/>
          </p:nvSpPr>
          <p:spPr>
            <a:xfrm>
              <a:off x="2815771" y="3379729"/>
              <a:ext cx="1582058" cy="333828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模型输入输出</a:t>
              </a:r>
              <a:endParaRPr lang="zh-CN" altLang="en-US" dirty="0"/>
            </a:p>
          </p:txBody>
        </p:sp>
        <p:sp>
          <p:nvSpPr>
            <p:cNvPr id="8" name="流程图: 过程 7"/>
            <p:cNvSpPr/>
            <p:nvPr/>
          </p:nvSpPr>
          <p:spPr>
            <a:xfrm>
              <a:off x="2815771" y="4756487"/>
              <a:ext cx="1582058" cy="333828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模型运行进度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4464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164829" y="450228"/>
            <a:ext cx="5899841" cy="5766126"/>
            <a:chOff x="2744527" y="457944"/>
            <a:chExt cx="5899841" cy="5766126"/>
          </a:xfrm>
        </p:grpSpPr>
        <p:sp>
          <p:nvSpPr>
            <p:cNvPr id="57" name="矩形 56"/>
            <p:cNvSpPr/>
            <p:nvPr/>
          </p:nvSpPr>
          <p:spPr>
            <a:xfrm>
              <a:off x="3025959" y="3485454"/>
              <a:ext cx="5520606" cy="1337856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025961" y="4769040"/>
              <a:ext cx="5520604" cy="145438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3025961" y="1473842"/>
              <a:ext cx="5520604" cy="2010118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025959" y="4770173"/>
              <a:ext cx="475394" cy="145389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46800" rIns="46800" rtlCol="0" anchor="ctr"/>
            <a:lstStyle/>
            <a:p>
              <a:pPr algn="ctr"/>
              <a:r>
                <a:rPr lang="zh-CN" altLang="en-US" sz="13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基础支撑</a:t>
              </a:r>
              <a:endPara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025959" y="1474483"/>
              <a:ext cx="475394" cy="201032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46800" rIns="46800" rtlCol="0" anchor="ctr"/>
            <a:lstStyle/>
            <a:p>
              <a:pPr algn="ctr"/>
              <a:r>
                <a:rPr lang="zh-CN" altLang="en-US" sz="13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对比</a:t>
              </a:r>
              <a:r>
                <a:rPr lang="zh-CN" altLang="en-US" sz="13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引擎</a:t>
              </a:r>
              <a:endPara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025961" y="457944"/>
              <a:ext cx="5520604" cy="10165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3025959" y="457944"/>
              <a:ext cx="475394" cy="10165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46800" rIns="46800" rtlCol="0" anchor="ctr"/>
            <a:lstStyle/>
            <a:p>
              <a:pPr algn="ctr"/>
              <a:r>
                <a:rPr lang="zh-CN" altLang="en-US" sz="13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上层应用</a:t>
              </a:r>
              <a:endPara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" name="下箭头 31"/>
            <p:cNvSpPr/>
            <p:nvPr/>
          </p:nvSpPr>
          <p:spPr>
            <a:xfrm rot="10800000">
              <a:off x="2744527" y="457944"/>
              <a:ext cx="228600" cy="5736908"/>
            </a:xfrm>
            <a:prstGeom prst="downArrow">
              <a:avLst/>
            </a:prstGeom>
            <a:gradFill flip="none" rotWithShape="1">
              <a:gsLst>
                <a:gs pos="10000">
                  <a:schemeClr val="tx1">
                    <a:lumMod val="75000"/>
                    <a:lumOff val="25000"/>
                  </a:schemeClr>
                </a:gs>
                <a:gs pos="100000">
                  <a:schemeClr val="dk1">
                    <a:tint val="23500"/>
                    <a:satMod val="160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110" name="组合 109"/>
            <p:cNvGrpSpPr/>
            <p:nvPr/>
          </p:nvGrpSpPr>
          <p:grpSpPr>
            <a:xfrm>
              <a:off x="6005226" y="4855033"/>
              <a:ext cx="2639142" cy="1301126"/>
              <a:chOff x="6977515" y="679588"/>
              <a:chExt cx="4382171" cy="3101897"/>
            </a:xfrm>
          </p:grpSpPr>
          <p:pic>
            <p:nvPicPr>
              <p:cNvPr id="111" name="图片 110">
                <a:extLst>
                  <a:ext uri="{FF2B5EF4-FFF2-40B4-BE49-F238E27FC236}">
                    <a16:creationId xmlns:a16="http://schemas.microsoft.com/office/drawing/2014/main" id="{99C45B9A-9352-43F4-9A1B-6FF63AD1B1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993259" y="2641116"/>
                <a:ext cx="547139" cy="561169"/>
              </a:xfrm>
              <a:prstGeom prst="rect">
                <a:avLst/>
              </a:prstGeom>
            </p:spPr>
          </p:pic>
          <p:pic>
            <p:nvPicPr>
              <p:cNvPr id="112" name="图片 111">
                <a:extLst>
                  <a:ext uri="{FF2B5EF4-FFF2-40B4-BE49-F238E27FC236}">
                    <a16:creationId xmlns:a16="http://schemas.microsoft.com/office/drawing/2014/main" id="{B184D848-4625-4688-B101-8AE3C64701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29396" y="2556567"/>
                <a:ext cx="631112" cy="670002"/>
              </a:xfrm>
              <a:prstGeom prst="rect">
                <a:avLst/>
              </a:prstGeom>
            </p:spPr>
          </p:pic>
          <p:sp>
            <p:nvSpPr>
              <p:cNvPr id="113" name="左右箭头 112">
                <a:extLst>
                  <a:ext uri="{FF2B5EF4-FFF2-40B4-BE49-F238E27FC236}">
                    <a16:creationId xmlns:a16="http://schemas.microsoft.com/office/drawing/2014/main" id="{3C5A1A10-90C7-4511-BA79-B2DB4A9FE655}"/>
                  </a:ext>
                </a:extLst>
              </p:cNvPr>
              <p:cNvSpPr/>
              <p:nvPr/>
            </p:nvSpPr>
            <p:spPr>
              <a:xfrm rot="7958387">
                <a:off x="8005046" y="1984168"/>
                <a:ext cx="1406751" cy="180184"/>
              </a:xfrm>
              <a:prstGeom prst="leftRightArrow">
                <a:avLst/>
              </a:prstGeom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4" name="左右箭头 113">
                <a:extLst>
                  <a:ext uri="{FF2B5EF4-FFF2-40B4-BE49-F238E27FC236}">
                    <a16:creationId xmlns:a16="http://schemas.microsoft.com/office/drawing/2014/main" id="{8E29C92E-8CC2-42B2-8189-3CB3D06CAAF3}"/>
                  </a:ext>
                </a:extLst>
              </p:cNvPr>
              <p:cNvSpPr/>
              <p:nvPr/>
            </p:nvSpPr>
            <p:spPr>
              <a:xfrm rot="2645020">
                <a:off x="9439066" y="1988833"/>
                <a:ext cx="1111245" cy="255265"/>
              </a:xfrm>
              <a:prstGeom prst="leftRightArrow">
                <a:avLst/>
              </a:prstGeom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5" name="左右箭头 114">
                <a:extLst>
                  <a:ext uri="{FF2B5EF4-FFF2-40B4-BE49-F238E27FC236}">
                    <a16:creationId xmlns:a16="http://schemas.microsoft.com/office/drawing/2014/main" id="{D1ADDBD5-1B6E-45E6-A1B9-0298BBDE1F36}"/>
                  </a:ext>
                </a:extLst>
              </p:cNvPr>
              <p:cNvSpPr/>
              <p:nvPr/>
            </p:nvSpPr>
            <p:spPr>
              <a:xfrm>
                <a:off x="8651076" y="2780810"/>
                <a:ext cx="1546953" cy="255266"/>
              </a:xfrm>
              <a:prstGeom prst="leftRightArrow">
                <a:avLst/>
              </a:prstGeom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7" name="矩形 116">
                <a:extLst>
                  <a:ext uri="{FF2B5EF4-FFF2-40B4-BE49-F238E27FC236}">
                    <a16:creationId xmlns:a16="http://schemas.microsoft.com/office/drawing/2014/main" id="{C06D056D-AEDE-4E86-8568-5858B204D473}"/>
                  </a:ext>
                </a:extLst>
              </p:cNvPr>
              <p:cNvSpPr/>
              <p:nvPr/>
            </p:nvSpPr>
            <p:spPr>
              <a:xfrm rot="2687715">
                <a:off x="9477132" y="1809728"/>
                <a:ext cx="1319708" cy="2431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http, ftp</a:t>
                </a:r>
                <a:endParaRPr lang="zh-CN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C6F60D95-B654-468D-9AB6-24E00450ED97}"/>
                  </a:ext>
                </a:extLst>
              </p:cNvPr>
              <p:cNvSpPr/>
              <p:nvPr/>
            </p:nvSpPr>
            <p:spPr>
              <a:xfrm>
                <a:off x="8698431" y="2563817"/>
                <a:ext cx="1319708" cy="2431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http, ftp</a:t>
                </a:r>
                <a:endParaRPr lang="zh-CN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9" name="矩形 118">
                <a:extLst>
                  <a:ext uri="{FF2B5EF4-FFF2-40B4-BE49-F238E27FC236}">
                    <a16:creationId xmlns:a16="http://schemas.microsoft.com/office/drawing/2014/main" id="{4ADF4CA6-3A58-4DEC-8C53-38C055FF8130}"/>
                  </a:ext>
                </a:extLst>
              </p:cNvPr>
              <p:cNvSpPr/>
              <p:nvPr/>
            </p:nvSpPr>
            <p:spPr>
              <a:xfrm rot="18735477">
                <a:off x="7771634" y="1784708"/>
                <a:ext cx="1525656" cy="2431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http, ftp</a:t>
                </a:r>
                <a:endParaRPr lang="zh-CN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69343908-042C-4E10-A1DD-9188DCABDF0F}"/>
                  </a:ext>
                </a:extLst>
              </p:cNvPr>
              <p:cNvSpPr/>
              <p:nvPr/>
            </p:nvSpPr>
            <p:spPr>
              <a:xfrm rot="18735477">
                <a:off x="8165156" y="2094340"/>
                <a:ext cx="1319709" cy="2431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N:1</a:t>
                </a:r>
                <a:endParaRPr lang="zh-CN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DB8DF49D-E57C-4C23-8DBB-CED02D92BA2A}"/>
                  </a:ext>
                </a:extLst>
              </p:cNvPr>
              <p:cNvSpPr/>
              <p:nvPr/>
            </p:nvSpPr>
            <p:spPr>
              <a:xfrm rot="2687715">
                <a:off x="9184340" y="2131612"/>
                <a:ext cx="1319708" cy="2431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1:1</a:t>
                </a:r>
                <a:endParaRPr lang="zh-CN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15B0FBEC-43EA-4C44-B8A1-9837D0DA17EF}"/>
                  </a:ext>
                </a:extLst>
              </p:cNvPr>
              <p:cNvSpPr/>
              <p:nvPr/>
            </p:nvSpPr>
            <p:spPr>
              <a:xfrm>
                <a:off x="8726388" y="2988080"/>
                <a:ext cx="1319708" cy="2431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N:1</a:t>
                </a:r>
                <a:endParaRPr lang="zh-CN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3" name="文本框 79">
                <a:extLst>
                  <a:ext uri="{FF2B5EF4-FFF2-40B4-BE49-F238E27FC236}">
                    <a16:creationId xmlns:a16="http://schemas.microsoft.com/office/drawing/2014/main" id="{A299CFD6-5D35-4CF0-A092-5E47C347A302}"/>
                  </a:ext>
                </a:extLst>
              </p:cNvPr>
              <p:cNvSpPr txBox="1"/>
              <p:nvPr/>
            </p:nvSpPr>
            <p:spPr>
              <a:xfrm>
                <a:off x="8306210" y="679588"/>
                <a:ext cx="2151134" cy="660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2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数据</a:t>
                </a:r>
                <a:r>
                  <a:rPr lang="zh-CN" altLang="en-US" sz="12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管理服务器</a:t>
                </a:r>
                <a:endParaRPr lang="zh-CN" altLang="en-US" sz="12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4" name="文本框 80">
                <a:extLst>
                  <a:ext uri="{FF2B5EF4-FFF2-40B4-BE49-F238E27FC236}">
                    <a16:creationId xmlns:a16="http://schemas.microsoft.com/office/drawing/2014/main" id="{47299BD3-49D2-418F-B1EF-83CF0567D362}"/>
                  </a:ext>
                </a:extLst>
              </p:cNvPr>
              <p:cNvSpPr txBox="1"/>
              <p:nvPr/>
            </p:nvSpPr>
            <p:spPr>
              <a:xfrm>
                <a:off x="6977515" y="3121117"/>
                <a:ext cx="2202181" cy="660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2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模型计算</a:t>
                </a:r>
                <a:r>
                  <a:rPr lang="zh-CN" altLang="en-US" sz="12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服务器</a:t>
                </a:r>
              </a:p>
            </p:txBody>
          </p:sp>
          <p:sp>
            <p:nvSpPr>
              <p:cNvPr id="125" name="文本框 81">
                <a:extLst>
                  <a:ext uri="{FF2B5EF4-FFF2-40B4-BE49-F238E27FC236}">
                    <a16:creationId xmlns:a16="http://schemas.microsoft.com/office/drawing/2014/main" id="{A28E0A3B-3D2A-4D79-8329-9FAB4F0D4492}"/>
                  </a:ext>
                </a:extLst>
              </p:cNvPr>
              <p:cNvSpPr txBox="1"/>
              <p:nvPr/>
            </p:nvSpPr>
            <p:spPr>
              <a:xfrm>
                <a:off x="9040483" y="3110217"/>
                <a:ext cx="2319203" cy="660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2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模型</a:t>
                </a:r>
                <a:r>
                  <a:rPr lang="zh-CN" altLang="en-US" sz="12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对比服务器</a:t>
                </a:r>
                <a:endParaRPr lang="zh-CN" altLang="en-US" sz="12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pic>
            <p:nvPicPr>
              <p:cNvPr id="127" name="图片 12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944" b="14032"/>
              <a:stretch/>
            </p:blipFill>
            <p:spPr>
              <a:xfrm>
                <a:off x="9061535" y="1256844"/>
                <a:ext cx="510966" cy="368020"/>
              </a:xfrm>
              <a:prstGeom prst="rect">
                <a:avLst/>
              </a:prstGeom>
            </p:spPr>
          </p:pic>
        </p:grpSp>
        <p:sp>
          <p:nvSpPr>
            <p:cNvPr id="15" name="矩形 14"/>
            <p:cNvSpPr/>
            <p:nvPr/>
          </p:nvSpPr>
          <p:spPr>
            <a:xfrm>
              <a:off x="4102502" y="5096747"/>
              <a:ext cx="423644" cy="4154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对比主题</a:t>
              </a:r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4" name="矩形 133"/>
            <p:cNvSpPr/>
            <p:nvPr/>
          </p:nvSpPr>
          <p:spPr>
            <a:xfrm>
              <a:off x="3557432" y="1053668"/>
              <a:ext cx="4878127" cy="31912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外部应用接口</a:t>
              </a:r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6" name="矩形 135"/>
            <p:cNvSpPr/>
            <p:nvPr/>
          </p:nvSpPr>
          <p:spPr>
            <a:xfrm>
              <a:off x="4892175" y="622230"/>
              <a:ext cx="1156573" cy="31912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数据预览</a:t>
              </a:r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7" name="矩形 136"/>
            <p:cNvSpPr/>
            <p:nvPr/>
          </p:nvSpPr>
          <p:spPr>
            <a:xfrm>
              <a:off x="6177270" y="622230"/>
              <a:ext cx="1092762" cy="31912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模型</a:t>
              </a:r>
              <a:r>
                <a:rPr lang="zh-CN" altLang="en-US" sz="12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对比</a:t>
              </a:r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7" name="矩形 146"/>
            <p:cNvSpPr/>
            <p:nvPr/>
          </p:nvSpPr>
          <p:spPr>
            <a:xfrm>
              <a:off x="4789975" y="5095380"/>
              <a:ext cx="418505" cy="4154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对比工程</a:t>
              </a:r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8" name="矩形 147"/>
            <p:cNvSpPr/>
            <p:nvPr/>
          </p:nvSpPr>
          <p:spPr>
            <a:xfrm>
              <a:off x="5450829" y="5095380"/>
              <a:ext cx="438682" cy="4154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对比任务</a:t>
              </a:r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9" name="矩形 168"/>
            <p:cNvSpPr/>
            <p:nvPr/>
          </p:nvSpPr>
          <p:spPr>
            <a:xfrm>
              <a:off x="5754189" y="2781636"/>
              <a:ext cx="971205" cy="4112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对比方案</a:t>
              </a:r>
              <a:endParaRPr lang="en-US" altLang="zh-CN" sz="1200" dirty="0" smtClean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12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结构化表达</a:t>
              </a:r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4" name="矩形 173"/>
            <p:cNvSpPr/>
            <p:nvPr/>
          </p:nvSpPr>
          <p:spPr>
            <a:xfrm>
              <a:off x="7818992" y="2211934"/>
              <a:ext cx="491745" cy="46496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资源</a:t>
              </a:r>
              <a:endParaRPr lang="en-US" altLang="zh-CN" sz="1200" dirty="0" smtClean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12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映射</a:t>
              </a:r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6" name="矩形 175"/>
            <p:cNvSpPr/>
            <p:nvPr/>
          </p:nvSpPr>
          <p:spPr>
            <a:xfrm>
              <a:off x="7231254" y="2776867"/>
              <a:ext cx="492943" cy="42470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任务</a:t>
              </a:r>
              <a:endParaRPr lang="en-US" altLang="zh-CN" sz="1200" dirty="0" smtClean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12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调度</a:t>
              </a:r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8" name="矩形 177"/>
            <p:cNvSpPr/>
            <p:nvPr/>
          </p:nvSpPr>
          <p:spPr>
            <a:xfrm>
              <a:off x="7818992" y="2776916"/>
              <a:ext cx="491745" cy="42743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结果</a:t>
              </a:r>
              <a:endParaRPr lang="en-US" altLang="zh-CN" sz="1200" dirty="0" smtClean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12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保存</a:t>
              </a:r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3" name="矩形 182"/>
            <p:cNvSpPr/>
            <p:nvPr/>
          </p:nvSpPr>
          <p:spPr>
            <a:xfrm>
              <a:off x="3557432" y="622230"/>
              <a:ext cx="1206222" cy="31912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模型调用</a:t>
              </a:r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4" name="矩形 183"/>
            <p:cNvSpPr/>
            <p:nvPr/>
          </p:nvSpPr>
          <p:spPr>
            <a:xfrm>
              <a:off x="7385785" y="622230"/>
              <a:ext cx="1049776" cy="31912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结果查询</a:t>
              </a:r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3025792" y="3484811"/>
              <a:ext cx="475698" cy="12847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46800" rIns="46800" rtlCol="0" anchor="ctr"/>
            <a:lstStyle/>
            <a:p>
              <a:pPr algn="ctr"/>
              <a:r>
                <a:rPr lang="zh-CN" altLang="en-US" sz="13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资源组件</a:t>
              </a:r>
              <a:endParaRPr lang="en-US" altLang="zh-CN" sz="1300" dirty="0" smtClean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3741572" y="3922252"/>
              <a:ext cx="776742" cy="30833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数据资源</a:t>
              </a:r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>
              <a:off x="7231254" y="2211933"/>
              <a:ext cx="491745" cy="4649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表达</a:t>
              </a:r>
              <a:endParaRPr lang="en-US" altLang="zh-CN" sz="1200" dirty="0" smtClean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12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存储</a:t>
              </a:r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981513" y="4920430"/>
              <a:ext cx="529494" cy="89255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sz="13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对比方案网络架构</a:t>
              </a:r>
              <a:endPara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6002572" y="4823310"/>
              <a:ext cx="2432985" cy="1337421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4188619" y="3578728"/>
              <a:ext cx="1261818" cy="292388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sz="13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数据管理容器</a:t>
              </a:r>
              <a:endPara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3561689" y="3533015"/>
              <a:ext cx="2431880" cy="754731"/>
            </a:xfrm>
            <a:prstGeom prst="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4892175" y="3920172"/>
              <a:ext cx="997335" cy="30833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数据服务组件</a:t>
              </a:r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6104344" y="3920172"/>
              <a:ext cx="860424" cy="30833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模型</a:t>
              </a:r>
              <a:r>
                <a:rPr lang="zh-CN" altLang="en-US" sz="12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资源</a:t>
              </a:r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6640298" y="3565053"/>
              <a:ext cx="1313771" cy="292388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sz="13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模型计算容器</a:t>
              </a:r>
              <a:endPara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0" name="矩形 89"/>
            <p:cNvSpPr/>
            <p:nvPr/>
          </p:nvSpPr>
          <p:spPr>
            <a:xfrm>
              <a:off x="5993569" y="3533015"/>
              <a:ext cx="2440225" cy="754731"/>
            </a:xfrm>
            <a:custGeom>
              <a:avLst/>
              <a:gdLst>
                <a:gd name="connsiteX0" fmla="*/ 0 w 2440225"/>
                <a:gd name="connsiteY0" fmla="*/ 0 h 754731"/>
                <a:gd name="connsiteX1" fmla="*/ 2440225 w 2440225"/>
                <a:gd name="connsiteY1" fmla="*/ 0 h 754731"/>
                <a:gd name="connsiteX2" fmla="*/ 2440225 w 2440225"/>
                <a:gd name="connsiteY2" fmla="*/ 754731 h 754731"/>
                <a:gd name="connsiteX3" fmla="*/ 0 w 2440225"/>
                <a:gd name="connsiteY3" fmla="*/ 754731 h 754731"/>
                <a:gd name="connsiteX4" fmla="*/ 0 w 2440225"/>
                <a:gd name="connsiteY4" fmla="*/ 0 h 754731"/>
                <a:gd name="connsiteX0" fmla="*/ 0 w 2440225"/>
                <a:gd name="connsiteY0" fmla="*/ 0 h 754731"/>
                <a:gd name="connsiteX1" fmla="*/ 2440225 w 2440225"/>
                <a:gd name="connsiteY1" fmla="*/ 0 h 754731"/>
                <a:gd name="connsiteX2" fmla="*/ 2440225 w 2440225"/>
                <a:gd name="connsiteY2" fmla="*/ 754731 h 754731"/>
                <a:gd name="connsiteX3" fmla="*/ 0 w 2440225"/>
                <a:gd name="connsiteY3" fmla="*/ 754731 h 754731"/>
                <a:gd name="connsiteX4" fmla="*/ 91440 w 2440225"/>
                <a:gd name="connsiteY4" fmla="*/ 91440 h 754731"/>
                <a:gd name="connsiteX0" fmla="*/ 0 w 2440225"/>
                <a:gd name="connsiteY0" fmla="*/ 0 h 754731"/>
                <a:gd name="connsiteX1" fmla="*/ 2440225 w 2440225"/>
                <a:gd name="connsiteY1" fmla="*/ 0 h 754731"/>
                <a:gd name="connsiteX2" fmla="*/ 2440225 w 2440225"/>
                <a:gd name="connsiteY2" fmla="*/ 754731 h 754731"/>
                <a:gd name="connsiteX3" fmla="*/ 0 w 2440225"/>
                <a:gd name="connsiteY3" fmla="*/ 754731 h 75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0225" h="754731">
                  <a:moveTo>
                    <a:pt x="0" y="0"/>
                  </a:moveTo>
                  <a:lnTo>
                    <a:pt x="2440225" y="0"/>
                  </a:lnTo>
                  <a:lnTo>
                    <a:pt x="2440225" y="754731"/>
                  </a:lnTo>
                  <a:lnTo>
                    <a:pt x="0" y="754731"/>
                  </a:lnTo>
                </a:path>
              </a:pathLst>
            </a:cu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1" name="矩形 90"/>
            <p:cNvSpPr/>
            <p:nvPr/>
          </p:nvSpPr>
          <p:spPr>
            <a:xfrm>
              <a:off x="7270032" y="3920172"/>
              <a:ext cx="1027608" cy="30833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模型</a:t>
              </a:r>
              <a:r>
                <a:rPr lang="zh-CN" altLang="en-US" sz="12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服务组件</a:t>
              </a:r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3531179" y="2224634"/>
              <a:ext cx="384721" cy="117183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3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对比方法组件</a:t>
              </a:r>
              <a:endPara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3557432" y="2050445"/>
              <a:ext cx="1754147" cy="1384405"/>
            </a:xfrm>
            <a:custGeom>
              <a:avLst/>
              <a:gdLst>
                <a:gd name="connsiteX0" fmla="*/ 0 w 1741574"/>
                <a:gd name="connsiteY0" fmla="*/ 0 h 1384405"/>
                <a:gd name="connsiteX1" fmla="*/ 1741574 w 1741574"/>
                <a:gd name="connsiteY1" fmla="*/ 0 h 1384405"/>
                <a:gd name="connsiteX2" fmla="*/ 1741574 w 1741574"/>
                <a:gd name="connsiteY2" fmla="*/ 1384405 h 1384405"/>
                <a:gd name="connsiteX3" fmla="*/ 0 w 1741574"/>
                <a:gd name="connsiteY3" fmla="*/ 1384405 h 1384405"/>
                <a:gd name="connsiteX4" fmla="*/ 0 w 1741574"/>
                <a:gd name="connsiteY4" fmla="*/ 0 h 1384405"/>
                <a:gd name="connsiteX0" fmla="*/ 1741574 w 1833014"/>
                <a:gd name="connsiteY0" fmla="*/ 1384405 h 1475845"/>
                <a:gd name="connsiteX1" fmla="*/ 0 w 1833014"/>
                <a:gd name="connsiteY1" fmla="*/ 1384405 h 1475845"/>
                <a:gd name="connsiteX2" fmla="*/ 0 w 1833014"/>
                <a:gd name="connsiteY2" fmla="*/ 0 h 1475845"/>
                <a:gd name="connsiteX3" fmla="*/ 1741574 w 1833014"/>
                <a:gd name="connsiteY3" fmla="*/ 0 h 1475845"/>
                <a:gd name="connsiteX4" fmla="*/ 1833014 w 1833014"/>
                <a:gd name="connsiteY4" fmla="*/ 1475845 h 1475845"/>
                <a:gd name="connsiteX0" fmla="*/ 1741574 w 1741574"/>
                <a:gd name="connsiteY0" fmla="*/ 1384405 h 1384405"/>
                <a:gd name="connsiteX1" fmla="*/ 0 w 1741574"/>
                <a:gd name="connsiteY1" fmla="*/ 1384405 h 1384405"/>
                <a:gd name="connsiteX2" fmla="*/ 0 w 1741574"/>
                <a:gd name="connsiteY2" fmla="*/ 0 h 1384405"/>
                <a:gd name="connsiteX3" fmla="*/ 1741574 w 1741574"/>
                <a:gd name="connsiteY3" fmla="*/ 0 h 1384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1574" h="1384405">
                  <a:moveTo>
                    <a:pt x="1741574" y="1384405"/>
                  </a:moveTo>
                  <a:lnTo>
                    <a:pt x="0" y="1384405"/>
                  </a:lnTo>
                  <a:lnTo>
                    <a:pt x="0" y="0"/>
                  </a:lnTo>
                  <a:lnTo>
                    <a:pt x="1741574" y="0"/>
                  </a:lnTo>
                </a:path>
              </a:pathLst>
            </a:cu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5281873" y="2301693"/>
              <a:ext cx="540962" cy="89255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sz="13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对比方案详细设计</a:t>
              </a:r>
              <a:endPara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9" name="矩形 98"/>
            <p:cNvSpPr/>
            <p:nvPr/>
          </p:nvSpPr>
          <p:spPr>
            <a:xfrm>
              <a:off x="5306336" y="2050445"/>
              <a:ext cx="1512090" cy="1384405"/>
            </a:xfrm>
            <a:custGeom>
              <a:avLst/>
              <a:gdLst>
                <a:gd name="connsiteX0" fmla="*/ 0 w 1374547"/>
                <a:gd name="connsiteY0" fmla="*/ 0 h 1384405"/>
                <a:gd name="connsiteX1" fmla="*/ 1374547 w 1374547"/>
                <a:gd name="connsiteY1" fmla="*/ 0 h 1384405"/>
                <a:gd name="connsiteX2" fmla="*/ 1374547 w 1374547"/>
                <a:gd name="connsiteY2" fmla="*/ 1384405 h 1384405"/>
                <a:gd name="connsiteX3" fmla="*/ 0 w 1374547"/>
                <a:gd name="connsiteY3" fmla="*/ 1384405 h 1384405"/>
                <a:gd name="connsiteX4" fmla="*/ 0 w 1374547"/>
                <a:gd name="connsiteY4" fmla="*/ 0 h 1384405"/>
                <a:gd name="connsiteX0" fmla="*/ 1374547 w 1465987"/>
                <a:gd name="connsiteY0" fmla="*/ 1384405 h 1475845"/>
                <a:gd name="connsiteX1" fmla="*/ 0 w 1465987"/>
                <a:gd name="connsiteY1" fmla="*/ 1384405 h 1475845"/>
                <a:gd name="connsiteX2" fmla="*/ 0 w 1465987"/>
                <a:gd name="connsiteY2" fmla="*/ 0 h 1475845"/>
                <a:gd name="connsiteX3" fmla="*/ 1374547 w 1465987"/>
                <a:gd name="connsiteY3" fmla="*/ 0 h 1475845"/>
                <a:gd name="connsiteX4" fmla="*/ 1465987 w 1465987"/>
                <a:gd name="connsiteY4" fmla="*/ 1475845 h 1475845"/>
                <a:gd name="connsiteX0" fmla="*/ 1374547 w 1374547"/>
                <a:gd name="connsiteY0" fmla="*/ 1384405 h 1384405"/>
                <a:gd name="connsiteX1" fmla="*/ 0 w 1374547"/>
                <a:gd name="connsiteY1" fmla="*/ 1384405 h 1384405"/>
                <a:gd name="connsiteX2" fmla="*/ 0 w 1374547"/>
                <a:gd name="connsiteY2" fmla="*/ 0 h 1384405"/>
                <a:gd name="connsiteX3" fmla="*/ 1374547 w 1374547"/>
                <a:gd name="connsiteY3" fmla="*/ 0 h 1384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547" h="1384405">
                  <a:moveTo>
                    <a:pt x="1374547" y="1384405"/>
                  </a:moveTo>
                  <a:lnTo>
                    <a:pt x="0" y="1384405"/>
                  </a:lnTo>
                  <a:lnTo>
                    <a:pt x="0" y="0"/>
                  </a:lnTo>
                  <a:lnTo>
                    <a:pt x="1374547" y="0"/>
                  </a:lnTo>
                </a:path>
              </a:pathLst>
            </a:cu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6820189" y="2108521"/>
              <a:ext cx="384721" cy="125931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13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对比科学工作流</a:t>
              </a:r>
              <a:endPara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1" name="矩形 100"/>
            <p:cNvSpPr/>
            <p:nvPr/>
          </p:nvSpPr>
          <p:spPr>
            <a:xfrm>
              <a:off x="6822681" y="2050445"/>
              <a:ext cx="1612877" cy="1384405"/>
            </a:xfrm>
            <a:prstGeom prst="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6" name="矩形 105"/>
            <p:cNvSpPr/>
            <p:nvPr/>
          </p:nvSpPr>
          <p:spPr>
            <a:xfrm>
              <a:off x="5746618" y="2291315"/>
              <a:ext cx="971205" cy="4112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通量要素</a:t>
              </a:r>
              <a:endParaRPr lang="en-US" altLang="zh-CN" sz="1200" dirty="0" smtClean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12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语义描述</a:t>
              </a:r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" name="矩形 106"/>
            <p:cNvSpPr/>
            <p:nvPr/>
          </p:nvSpPr>
          <p:spPr>
            <a:xfrm>
              <a:off x="6104344" y="4371961"/>
              <a:ext cx="527841" cy="26705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封装</a:t>
              </a:r>
            </a:p>
          </p:txBody>
        </p:sp>
        <p:sp>
          <p:nvSpPr>
            <p:cNvPr id="108" name="矩形 107"/>
            <p:cNvSpPr/>
            <p:nvPr/>
          </p:nvSpPr>
          <p:spPr>
            <a:xfrm>
              <a:off x="7709602" y="4355480"/>
              <a:ext cx="604280" cy="28908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发布</a:t>
              </a:r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" name="矩形 108"/>
            <p:cNvSpPr/>
            <p:nvPr/>
          </p:nvSpPr>
          <p:spPr>
            <a:xfrm>
              <a:off x="6935526" y="4362436"/>
              <a:ext cx="538768" cy="27910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部署</a:t>
              </a:r>
            </a:p>
          </p:txBody>
        </p:sp>
        <p:cxnSp>
          <p:nvCxnSpPr>
            <p:cNvPr id="116" name="直接箭头连接符 115"/>
            <p:cNvCxnSpPr>
              <a:stCxn id="107" idx="3"/>
              <a:endCxn id="109" idx="1"/>
            </p:cNvCxnSpPr>
            <p:nvPr/>
          </p:nvCxnSpPr>
          <p:spPr>
            <a:xfrm flipV="1">
              <a:off x="6632185" y="4501987"/>
              <a:ext cx="303341" cy="350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26" name="直接箭头连接符 125"/>
            <p:cNvCxnSpPr>
              <a:stCxn id="109" idx="3"/>
              <a:endCxn id="108" idx="1"/>
            </p:cNvCxnSpPr>
            <p:nvPr/>
          </p:nvCxnSpPr>
          <p:spPr>
            <a:xfrm flipV="1">
              <a:off x="7474294" y="4500023"/>
              <a:ext cx="235308" cy="196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8" name="矩形 127"/>
            <p:cNvSpPr/>
            <p:nvPr/>
          </p:nvSpPr>
          <p:spPr>
            <a:xfrm>
              <a:off x="3734602" y="4365005"/>
              <a:ext cx="788933" cy="2740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异构性分析</a:t>
              </a:r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9" name="矩形 128"/>
            <p:cNvSpPr/>
            <p:nvPr/>
          </p:nvSpPr>
          <p:spPr>
            <a:xfrm>
              <a:off x="4892176" y="4365005"/>
              <a:ext cx="997336" cy="2740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结构化描述</a:t>
              </a:r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30" name="直接箭头连接符 129"/>
            <p:cNvCxnSpPr>
              <a:stCxn id="128" idx="3"/>
              <a:endCxn id="129" idx="1"/>
            </p:cNvCxnSpPr>
            <p:nvPr/>
          </p:nvCxnSpPr>
          <p:spPr>
            <a:xfrm>
              <a:off x="4523535" y="4502010"/>
              <a:ext cx="368641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箭头连接符 130"/>
            <p:cNvCxnSpPr>
              <a:stCxn id="129" idx="3"/>
              <a:endCxn id="107" idx="1"/>
            </p:cNvCxnSpPr>
            <p:nvPr/>
          </p:nvCxnSpPr>
          <p:spPr>
            <a:xfrm>
              <a:off x="5889512" y="4502010"/>
              <a:ext cx="214832" cy="347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矩形 131"/>
            <p:cNvSpPr/>
            <p:nvPr/>
          </p:nvSpPr>
          <p:spPr>
            <a:xfrm>
              <a:off x="3557432" y="4287747"/>
              <a:ext cx="4878125" cy="420770"/>
            </a:xfrm>
            <a:custGeom>
              <a:avLst/>
              <a:gdLst>
                <a:gd name="connsiteX0" fmla="*/ 0 w 4804761"/>
                <a:gd name="connsiteY0" fmla="*/ 0 h 420770"/>
                <a:gd name="connsiteX1" fmla="*/ 4804761 w 4804761"/>
                <a:gd name="connsiteY1" fmla="*/ 0 h 420770"/>
                <a:gd name="connsiteX2" fmla="*/ 4804761 w 4804761"/>
                <a:gd name="connsiteY2" fmla="*/ 420770 h 420770"/>
                <a:gd name="connsiteX3" fmla="*/ 0 w 4804761"/>
                <a:gd name="connsiteY3" fmla="*/ 420770 h 420770"/>
                <a:gd name="connsiteX4" fmla="*/ 0 w 4804761"/>
                <a:gd name="connsiteY4" fmla="*/ 0 h 420770"/>
                <a:gd name="connsiteX0" fmla="*/ 4804761 w 4896201"/>
                <a:gd name="connsiteY0" fmla="*/ 0 h 420770"/>
                <a:gd name="connsiteX1" fmla="*/ 4804761 w 4896201"/>
                <a:gd name="connsiteY1" fmla="*/ 420770 h 420770"/>
                <a:gd name="connsiteX2" fmla="*/ 0 w 4896201"/>
                <a:gd name="connsiteY2" fmla="*/ 420770 h 420770"/>
                <a:gd name="connsiteX3" fmla="*/ 0 w 4896201"/>
                <a:gd name="connsiteY3" fmla="*/ 0 h 420770"/>
                <a:gd name="connsiteX4" fmla="*/ 4896201 w 4896201"/>
                <a:gd name="connsiteY4" fmla="*/ 91440 h 420770"/>
                <a:gd name="connsiteX0" fmla="*/ 4804761 w 4804761"/>
                <a:gd name="connsiteY0" fmla="*/ 0 h 420770"/>
                <a:gd name="connsiteX1" fmla="*/ 4804761 w 4804761"/>
                <a:gd name="connsiteY1" fmla="*/ 420770 h 420770"/>
                <a:gd name="connsiteX2" fmla="*/ 0 w 4804761"/>
                <a:gd name="connsiteY2" fmla="*/ 420770 h 420770"/>
                <a:gd name="connsiteX3" fmla="*/ 0 w 4804761"/>
                <a:gd name="connsiteY3" fmla="*/ 0 h 42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04761" h="420770">
                  <a:moveTo>
                    <a:pt x="4804761" y="0"/>
                  </a:moveTo>
                  <a:lnTo>
                    <a:pt x="4804761" y="420770"/>
                  </a:lnTo>
                  <a:lnTo>
                    <a:pt x="0" y="420770"/>
                  </a:lnTo>
                  <a:lnTo>
                    <a:pt x="0" y="0"/>
                  </a:lnTo>
                </a:path>
              </a:pathLst>
            </a:cu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35" name="直接箭头连接符 134"/>
            <p:cNvCxnSpPr>
              <a:stCxn id="85" idx="3"/>
            </p:cNvCxnSpPr>
            <p:nvPr/>
          </p:nvCxnSpPr>
          <p:spPr>
            <a:xfrm flipV="1">
              <a:off x="4518314" y="4074340"/>
              <a:ext cx="373861" cy="208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箭头连接符 137"/>
            <p:cNvCxnSpPr>
              <a:stCxn id="87" idx="3"/>
              <a:endCxn id="91" idx="1"/>
            </p:cNvCxnSpPr>
            <p:nvPr/>
          </p:nvCxnSpPr>
          <p:spPr>
            <a:xfrm>
              <a:off x="6964768" y="4074340"/>
              <a:ext cx="30526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41" name="文本框 140"/>
            <p:cNvSpPr txBox="1"/>
            <p:nvPr/>
          </p:nvSpPr>
          <p:spPr>
            <a:xfrm>
              <a:off x="3557432" y="1542312"/>
              <a:ext cx="1227927" cy="49244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sz="13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模型对</a:t>
              </a:r>
              <a:endParaRPr lang="en-US" altLang="zh-CN" sz="1300" dirty="0" smtClean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r>
                <a:rPr lang="zh-CN" altLang="en-US" sz="13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比容器</a:t>
              </a:r>
              <a:endPara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3" name="文本框 142"/>
            <p:cNvSpPr txBox="1"/>
            <p:nvPr/>
          </p:nvSpPr>
          <p:spPr>
            <a:xfrm>
              <a:off x="3550327" y="5057141"/>
              <a:ext cx="513261" cy="89255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sz="13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对比方案</a:t>
              </a:r>
              <a:r>
                <a:rPr lang="zh-CN" altLang="en-US" sz="13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概要设计</a:t>
              </a:r>
            </a:p>
          </p:txBody>
        </p:sp>
        <p:sp>
          <p:nvSpPr>
            <p:cNvPr id="144" name="矩形 143"/>
            <p:cNvSpPr/>
            <p:nvPr/>
          </p:nvSpPr>
          <p:spPr>
            <a:xfrm>
              <a:off x="3561688" y="4823310"/>
              <a:ext cx="2432985" cy="1337421"/>
            </a:xfrm>
            <a:custGeom>
              <a:avLst/>
              <a:gdLst>
                <a:gd name="connsiteX0" fmla="*/ 0 w 2432985"/>
                <a:gd name="connsiteY0" fmla="*/ 0 h 1337421"/>
                <a:gd name="connsiteX1" fmla="*/ 2432985 w 2432985"/>
                <a:gd name="connsiteY1" fmla="*/ 0 h 1337421"/>
                <a:gd name="connsiteX2" fmla="*/ 2432985 w 2432985"/>
                <a:gd name="connsiteY2" fmla="*/ 1337421 h 1337421"/>
                <a:gd name="connsiteX3" fmla="*/ 0 w 2432985"/>
                <a:gd name="connsiteY3" fmla="*/ 1337421 h 1337421"/>
                <a:gd name="connsiteX4" fmla="*/ 0 w 2432985"/>
                <a:gd name="connsiteY4" fmla="*/ 0 h 1337421"/>
                <a:gd name="connsiteX0" fmla="*/ 2432985 w 2524425"/>
                <a:gd name="connsiteY0" fmla="*/ 1337421 h 1428861"/>
                <a:gd name="connsiteX1" fmla="*/ 0 w 2524425"/>
                <a:gd name="connsiteY1" fmla="*/ 1337421 h 1428861"/>
                <a:gd name="connsiteX2" fmla="*/ 0 w 2524425"/>
                <a:gd name="connsiteY2" fmla="*/ 0 h 1428861"/>
                <a:gd name="connsiteX3" fmla="*/ 2432985 w 2524425"/>
                <a:gd name="connsiteY3" fmla="*/ 0 h 1428861"/>
                <a:gd name="connsiteX4" fmla="*/ 2524425 w 2524425"/>
                <a:gd name="connsiteY4" fmla="*/ 1428861 h 1428861"/>
                <a:gd name="connsiteX0" fmla="*/ 2432985 w 2432985"/>
                <a:gd name="connsiteY0" fmla="*/ 1337421 h 1337421"/>
                <a:gd name="connsiteX1" fmla="*/ 0 w 2432985"/>
                <a:gd name="connsiteY1" fmla="*/ 1337421 h 1337421"/>
                <a:gd name="connsiteX2" fmla="*/ 0 w 2432985"/>
                <a:gd name="connsiteY2" fmla="*/ 0 h 1337421"/>
                <a:gd name="connsiteX3" fmla="*/ 2432985 w 2432985"/>
                <a:gd name="connsiteY3" fmla="*/ 0 h 1337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2985" h="1337421">
                  <a:moveTo>
                    <a:pt x="2432985" y="1337421"/>
                  </a:moveTo>
                  <a:lnTo>
                    <a:pt x="0" y="1337421"/>
                  </a:lnTo>
                  <a:lnTo>
                    <a:pt x="0" y="0"/>
                  </a:lnTo>
                  <a:lnTo>
                    <a:pt x="2432985" y="0"/>
                  </a:lnTo>
                </a:path>
              </a:pathLst>
            </a:cu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46" name="直接箭头连接符 145"/>
            <p:cNvCxnSpPr>
              <a:stCxn id="15" idx="3"/>
              <a:endCxn id="147" idx="1"/>
            </p:cNvCxnSpPr>
            <p:nvPr/>
          </p:nvCxnSpPr>
          <p:spPr>
            <a:xfrm flipV="1">
              <a:off x="4526146" y="5303085"/>
              <a:ext cx="263829" cy="136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箭头连接符 148"/>
            <p:cNvCxnSpPr>
              <a:stCxn id="147" idx="3"/>
              <a:endCxn id="148" idx="1"/>
            </p:cNvCxnSpPr>
            <p:nvPr/>
          </p:nvCxnSpPr>
          <p:spPr>
            <a:xfrm>
              <a:off x="5208480" y="5303085"/>
              <a:ext cx="24234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矩形 149"/>
            <p:cNvSpPr/>
            <p:nvPr/>
          </p:nvSpPr>
          <p:spPr>
            <a:xfrm>
              <a:off x="4101668" y="5654018"/>
              <a:ext cx="815609" cy="2779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公平公开</a:t>
              </a:r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1" name="矩形 150"/>
            <p:cNvSpPr/>
            <p:nvPr/>
          </p:nvSpPr>
          <p:spPr>
            <a:xfrm>
              <a:off x="5051650" y="5652651"/>
              <a:ext cx="837861" cy="2779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共享重用</a:t>
              </a:r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6" name="矩形 131"/>
            <p:cNvSpPr/>
            <p:nvPr/>
          </p:nvSpPr>
          <p:spPr>
            <a:xfrm rot="10800000">
              <a:off x="3557431" y="1534883"/>
              <a:ext cx="4878125" cy="513732"/>
            </a:xfrm>
            <a:custGeom>
              <a:avLst/>
              <a:gdLst>
                <a:gd name="connsiteX0" fmla="*/ 0 w 4804761"/>
                <a:gd name="connsiteY0" fmla="*/ 0 h 420770"/>
                <a:gd name="connsiteX1" fmla="*/ 4804761 w 4804761"/>
                <a:gd name="connsiteY1" fmla="*/ 0 h 420770"/>
                <a:gd name="connsiteX2" fmla="*/ 4804761 w 4804761"/>
                <a:gd name="connsiteY2" fmla="*/ 420770 h 420770"/>
                <a:gd name="connsiteX3" fmla="*/ 0 w 4804761"/>
                <a:gd name="connsiteY3" fmla="*/ 420770 h 420770"/>
                <a:gd name="connsiteX4" fmla="*/ 0 w 4804761"/>
                <a:gd name="connsiteY4" fmla="*/ 0 h 420770"/>
                <a:gd name="connsiteX0" fmla="*/ 4804761 w 4896201"/>
                <a:gd name="connsiteY0" fmla="*/ 0 h 420770"/>
                <a:gd name="connsiteX1" fmla="*/ 4804761 w 4896201"/>
                <a:gd name="connsiteY1" fmla="*/ 420770 h 420770"/>
                <a:gd name="connsiteX2" fmla="*/ 0 w 4896201"/>
                <a:gd name="connsiteY2" fmla="*/ 420770 h 420770"/>
                <a:gd name="connsiteX3" fmla="*/ 0 w 4896201"/>
                <a:gd name="connsiteY3" fmla="*/ 0 h 420770"/>
                <a:gd name="connsiteX4" fmla="*/ 4896201 w 4896201"/>
                <a:gd name="connsiteY4" fmla="*/ 91440 h 420770"/>
                <a:gd name="connsiteX0" fmla="*/ 4804761 w 4804761"/>
                <a:gd name="connsiteY0" fmla="*/ 0 h 420770"/>
                <a:gd name="connsiteX1" fmla="*/ 4804761 w 4804761"/>
                <a:gd name="connsiteY1" fmla="*/ 420770 h 420770"/>
                <a:gd name="connsiteX2" fmla="*/ 0 w 4804761"/>
                <a:gd name="connsiteY2" fmla="*/ 420770 h 420770"/>
                <a:gd name="connsiteX3" fmla="*/ 0 w 4804761"/>
                <a:gd name="connsiteY3" fmla="*/ 0 h 42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04761" h="420770">
                  <a:moveTo>
                    <a:pt x="4804761" y="0"/>
                  </a:moveTo>
                  <a:lnTo>
                    <a:pt x="4804761" y="420770"/>
                  </a:lnTo>
                  <a:lnTo>
                    <a:pt x="0" y="420770"/>
                  </a:lnTo>
                  <a:lnTo>
                    <a:pt x="0" y="0"/>
                  </a:lnTo>
                </a:path>
              </a:pathLst>
            </a:cu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>
              <a:off x="4407462" y="1638611"/>
              <a:ext cx="1088271" cy="32168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应用</a:t>
              </a:r>
              <a:r>
                <a:rPr lang="zh-CN" altLang="en-US" sz="12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接口</a:t>
              </a:r>
              <a:r>
                <a:rPr lang="zh-CN" altLang="en-US" sz="12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设计</a:t>
              </a:r>
            </a:p>
          </p:txBody>
        </p:sp>
        <p:sp>
          <p:nvSpPr>
            <p:cNvPr id="93" name="矩形 92"/>
            <p:cNvSpPr/>
            <p:nvPr/>
          </p:nvSpPr>
          <p:spPr>
            <a:xfrm>
              <a:off x="5746618" y="1635551"/>
              <a:ext cx="2564120" cy="32168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对比方案的构建、配置、执行、存储</a:t>
              </a:r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3896905" y="2171499"/>
              <a:ext cx="1315599" cy="2266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>
                  <a:latin typeface="Times New Roman" panose="02020603050405020304" pitchFamily="18" charset="0"/>
                  <a:ea typeface="宋体" panose="02010600030101010101" pitchFamily="2" charset="-122"/>
                </a:rPr>
                <a:t>SD, RMSE, R</a:t>
              </a:r>
              <a:r>
                <a:rPr lang="en-US" altLang="zh-CN" sz="1200" baseline="300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 sz="1200">
                  <a:latin typeface="Times New Roman" panose="02020603050405020304" pitchFamily="18" charset="0"/>
                  <a:ea typeface="宋体" panose="02010600030101010101" pitchFamily="2" charset="-122"/>
                </a:rPr>
                <a:t>, NSE</a:t>
              </a:r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3896905" y="2460858"/>
              <a:ext cx="1315599" cy="2266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>
                  <a:latin typeface="Times New Roman" panose="02020603050405020304" pitchFamily="18" charset="0"/>
                  <a:ea typeface="宋体" panose="02010600030101010101" pitchFamily="2" charset="-122"/>
                </a:rPr>
                <a:t>泰勒图、热力图</a:t>
              </a:r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3896905" y="2751036"/>
              <a:ext cx="1315599" cy="2266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>
                  <a:latin typeface="Times New Roman" panose="02020603050405020304" pitchFamily="18" charset="0"/>
                  <a:ea typeface="宋体" panose="02010600030101010101" pitchFamily="2" charset="-122"/>
                </a:rPr>
                <a:t>时间序列折线图</a:t>
              </a:r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3" name="矩形 132"/>
            <p:cNvSpPr/>
            <p:nvPr/>
          </p:nvSpPr>
          <p:spPr>
            <a:xfrm>
              <a:off x="3896905" y="3051698"/>
              <a:ext cx="1315599" cy="2266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专题地图、纬向图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889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274182" y="624112"/>
            <a:ext cx="11443290" cy="5268688"/>
            <a:chOff x="738640" y="319314"/>
            <a:chExt cx="7691904" cy="354148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8640" y="319314"/>
              <a:ext cx="6367080" cy="3541485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5744" y="358780"/>
              <a:ext cx="1709653" cy="110419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35763" y="1653196"/>
              <a:ext cx="1494781" cy="183930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34452" y="377843"/>
              <a:ext cx="1796092" cy="106606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33017" y="2036991"/>
              <a:ext cx="1331200" cy="169360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48441" y="1118604"/>
              <a:ext cx="1873235" cy="137347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9" name="流程图: 过程 8"/>
            <p:cNvSpPr/>
            <p:nvPr/>
          </p:nvSpPr>
          <p:spPr>
            <a:xfrm>
              <a:off x="2146296" y="2090056"/>
              <a:ext cx="1582058" cy="333828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对比服务运行状态</a:t>
              </a:r>
              <a:endParaRPr lang="zh-CN" altLang="en-US" dirty="0"/>
            </a:p>
          </p:txBody>
        </p:sp>
        <p:sp>
          <p:nvSpPr>
            <p:cNvPr id="10" name="流程图: 过程 9"/>
            <p:cNvSpPr/>
            <p:nvPr/>
          </p:nvSpPr>
          <p:spPr>
            <a:xfrm>
              <a:off x="5854555" y="986175"/>
              <a:ext cx="1582058" cy="333828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对比结果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4019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754762" y="-3493"/>
            <a:ext cx="9903406" cy="7428611"/>
            <a:chOff x="754762" y="-3493"/>
            <a:chExt cx="9903406" cy="7428611"/>
          </a:xfrm>
        </p:grpSpPr>
        <p:grpSp>
          <p:nvGrpSpPr>
            <p:cNvPr id="3" name="组合 2"/>
            <p:cNvGrpSpPr/>
            <p:nvPr/>
          </p:nvGrpSpPr>
          <p:grpSpPr>
            <a:xfrm>
              <a:off x="772547" y="446673"/>
              <a:ext cx="4946082" cy="5783943"/>
              <a:chOff x="941840" y="431833"/>
              <a:chExt cx="4589331" cy="5366758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 rotWithShape="1">
              <a:blip r:embed="rId2"/>
              <a:srcRect r="34198"/>
              <a:stretch/>
            </p:blipFill>
            <p:spPr>
              <a:xfrm>
                <a:off x="941840" y="431833"/>
                <a:ext cx="4575862" cy="4938905"/>
              </a:xfrm>
              <a:prstGeom prst="rect">
                <a:avLst/>
              </a:prstGeom>
            </p:spPr>
          </p:pic>
          <p:pic>
            <p:nvPicPr>
              <p:cNvPr id="5" name="图片 4"/>
              <p:cNvPicPr>
                <a:picLocks noChangeAspect="1"/>
              </p:cNvPicPr>
              <p:nvPr/>
            </p:nvPicPr>
            <p:blipFill rotWithShape="1">
              <a:blip r:embed="rId3"/>
              <a:srcRect r="17867"/>
              <a:stretch/>
            </p:blipFill>
            <p:spPr>
              <a:xfrm>
                <a:off x="999896" y="4814543"/>
                <a:ext cx="4531275" cy="984048"/>
              </a:xfrm>
              <a:prstGeom prst="rect">
                <a:avLst/>
              </a:prstGeom>
            </p:spPr>
          </p:pic>
          <p:sp>
            <p:nvSpPr>
              <p:cNvPr id="6" name="流程图: 过程 5"/>
              <p:cNvSpPr/>
              <p:nvPr/>
            </p:nvSpPr>
            <p:spPr>
              <a:xfrm>
                <a:off x="2815771" y="2278743"/>
                <a:ext cx="1582058" cy="333828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对比参与者</a:t>
                </a: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" name="流程图: 过程 6"/>
              <p:cNvSpPr/>
              <p:nvPr/>
            </p:nvSpPr>
            <p:spPr>
              <a:xfrm>
                <a:off x="2815771" y="3379729"/>
                <a:ext cx="1582058" cy="333828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模型输入输出</a:t>
                </a: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流程图: 过程 7"/>
              <p:cNvSpPr/>
              <p:nvPr/>
            </p:nvSpPr>
            <p:spPr>
              <a:xfrm>
                <a:off x="2815771" y="4756487"/>
                <a:ext cx="1582058" cy="333828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模型运行进度</a:t>
                </a: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4"/>
            <a:srcRect r="30141"/>
            <a:stretch/>
          </p:blipFill>
          <p:spPr>
            <a:xfrm>
              <a:off x="5783464" y="490560"/>
              <a:ext cx="4608765" cy="3669494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16275" y="4721747"/>
              <a:ext cx="1138815" cy="94709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16275" y="5835080"/>
              <a:ext cx="1156557" cy="142312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10700" y="3874432"/>
              <a:ext cx="1146332" cy="68040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31911" y="5835080"/>
              <a:ext cx="1106990" cy="140835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54391" y="5835080"/>
              <a:ext cx="1940944" cy="142312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流程图: 过程 15"/>
            <p:cNvSpPr/>
            <p:nvPr/>
          </p:nvSpPr>
          <p:spPr>
            <a:xfrm>
              <a:off x="7612624" y="2437153"/>
              <a:ext cx="1639242" cy="345894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对比服务进度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772548" y="446673"/>
              <a:ext cx="4942810" cy="6978445"/>
            </a:xfrm>
            <a:prstGeom prst="roundRect">
              <a:avLst>
                <a:gd name="adj" fmla="val 0"/>
              </a:avLst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5715358" y="446673"/>
              <a:ext cx="4942810" cy="6978445"/>
            </a:xfrm>
            <a:prstGeom prst="roundRect">
              <a:avLst>
                <a:gd name="adj" fmla="val 0"/>
              </a:avLst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754762" y="14514"/>
              <a:ext cx="1988457" cy="4466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对比任务配置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712086" y="-3493"/>
              <a:ext cx="1988457" cy="4466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对比任务结果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1910" y="4731952"/>
              <a:ext cx="3263425" cy="91986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7" name="流程图: 过程 16"/>
            <p:cNvSpPr/>
            <p:nvPr/>
          </p:nvSpPr>
          <p:spPr>
            <a:xfrm>
              <a:off x="5888329" y="4397206"/>
              <a:ext cx="1639242" cy="345894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对比结果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769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 56"/>
          <p:cNvSpPr/>
          <p:nvPr/>
        </p:nvSpPr>
        <p:spPr>
          <a:xfrm>
            <a:off x="2446260" y="3477736"/>
            <a:ext cx="7716915" cy="143660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446263" y="4897826"/>
            <a:ext cx="7716912" cy="15863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46263" y="1240548"/>
            <a:ext cx="7716912" cy="223569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446261" y="4878810"/>
            <a:ext cx="475394" cy="16059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lIns="46800" rIns="46800"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Foundation</a:t>
            </a:r>
          </a:p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Support</a:t>
            </a:r>
            <a:endParaRPr lang="zh-CN" altLang="en-US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446261" y="1240549"/>
            <a:ext cx="475394" cy="22365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lIns="46800" rIns="46800"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Comparison</a:t>
            </a:r>
          </a:p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Engine</a:t>
            </a:r>
            <a:endParaRPr lang="zh-CN" altLang="en-US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446263" y="231253"/>
            <a:ext cx="7716912" cy="10165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446261" y="231253"/>
            <a:ext cx="475394" cy="10165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lIns="46800" rIns="46800"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Upper</a:t>
            </a:r>
          </a:p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Application</a:t>
            </a:r>
            <a:endParaRPr lang="zh-CN" altLang="en-US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2" name="下箭头 31"/>
          <p:cNvSpPr/>
          <p:nvPr/>
        </p:nvSpPr>
        <p:spPr>
          <a:xfrm rot="10800000">
            <a:off x="2164829" y="231252"/>
            <a:ext cx="228600" cy="6252873"/>
          </a:xfrm>
          <a:prstGeom prst="downArrow">
            <a:avLst/>
          </a:prstGeom>
          <a:gradFill flip="none" rotWithShape="1">
            <a:gsLst>
              <a:gs pos="10000">
                <a:schemeClr val="tx1">
                  <a:lumMod val="75000"/>
                  <a:lumOff val="25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10" name="组合 109"/>
          <p:cNvGrpSpPr/>
          <p:nvPr/>
        </p:nvGrpSpPr>
        <p:grpSpPr>
          <a:xfrm>
            <a:off x="6750339" y="5226677"/>
            <a:ext cx="3488812" cy="1190182"/>
            <a:chOff x="6470400" y="817403"/>
            <a:chExt cx="5156433" cy="2964082"/>
          </a:xfrm>
        </p:grpSpPr>
        <p:pic>
          <p:nvPicPr>
            <p:cNvPr id="111" name="图片 110">
              <a:extLst>
                <a:ext uri="{FF2B5EF4-FFF2-40B4-BE49-F238E27FC236}">
                  <a16:creationId xmlns:a16="http://schemas.microsoft.com/office/drawing/2014/main" id="{99C45B9A-9352-43F4-9A1B-6FF63AD1B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93259" y="2641116"/>
              <a:ext cx="547139" cy="561169"/>
            </a:xfrm>
            <a:prstGeom prst="rect">
              <a:avLst/>
            </a:prstGeom>
          </p:spPr>
        </p:pic>
        <p:pic>
          <p:nvPicPr>
            <p:cNvPr id="112" name="图片 111">
              <a:extLst>
                <a:ext uri="{FF2B5EF4-FFF2-40B4-BE49-F238E27FC236}">
                  <a16:creationId xmlns:a16="http://schemas.microsoft.com/office/drawing/2014/main" id="{B184D848-4625-4688-B101-8AE3C6470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29396" y="2556567"/>
              <a:ext cx="631112" cy="670002"/>
            </a:xfrm>
            <a:prstGeom prst="rect">
              <a:avLst/>
            </a:prstGeom>
          </p:spPr>
        </p:pic>
        <p:sp>
          <p:nvSpPr>
            <p:cNvPr id="113" name="左右箭头 112">
              <a:extLst>
                <a:ext uri="{FF2B5EF4-FFF2-40B4-BE49-F238E27FC236}">
                  <a16:creationId xmlns:a16="http://schemas.microsoft.com/office/drawing/2014/main" id="{3C5A1A10-90C7-4511-BA79-B2DB4A9FE655}"/>
                </a:ext>
              </a:extLst>
            </p:cNvPr>
            <p:cNvSpPr/>
            <p:nvPr/>
          </p:nvSpPr>
          <p:spPr>
            <a:xfrm rot="7958387">
              <a:off x="8005046" y="1984168"/>
              <a:ext cx="1406751" cy="180184"/>
            </a:xfrm>
            <a:prstGeom prst="left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4" name="左右箭头 113">
              <a:extLst>
                <a:ext uri="{FF2B5EF4-FFF2-40B4-BE49-F238E27FC236}">
                  <a16:creationId xmlns:a16="http://schemas.microsoft.com/office/drawing/2014/main" id="{8E29C92E-8CC2-42B2-8189-3CB3D06CAAF3}"/>
                </a:ext>
              </a:extLst>
            </p:cNvPr>
            <p:cNvSpPr/>
            <p:nvPr/>
          </p:nvSpPr>
          <p:spPr>
            <a:xfrm rot="2645020">
              <a:off x="9439066" y="1988833"/>
              <a:ext cx="1111245" cy="255265"/>
            </a:xfrm>
            <a:prstGeom prst="left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5" name="左右箭头 114">
              <a:extLst>
                <a:ext uri="{FF2B5EF4-FFF2-40B4-BE49-F238E27FC236}">
                  <a16:creationId xmlns:a16="http://schemas.microsoft.com/office/drawing/2014/main" id="{D1ADDBD5-1B6E-45E6-A1B9-0298BBDE1F36}"/>
                </a:ext>
              </a:extLst>
            </p:cNvPr>
            <p:cNvSpPr/>
            <p:nvPr/>
          </p:nvSpPr>
          <p:spPr>
            <a:xfrm>
              <a:off x="8651076" y="2780810"/>
              <a:ext cx="1546953" cy="255266"/>
            </a:xfrm>
            <a:prstGeom prst="left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C06D056D-AEDE-4E86-8568-5858B204D473}"/>
                </a:ext>
              </a:extLst>
            </p:cNvPr>
            <p:cNvSpPr/>
            <p:nvPr/>
          </p:nvSpPr>
          <p:spPr>
            <a:xfrm rot="2687715">
              <a:off x="9477132" y="1809728"/>
              <a:ext cx="1319708" cy="2431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http, ftp</a:t>
              </a:r>
              <a:endParaRPr lang="zh-CN" altLang="en-US" sz="1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C6F60D95-B654-468D-9AB6-24E00450ED97}"/>
                </a:ext>
              </a:extLst>
            </p:cNvPr>
            <p:cNvSpPr/>
            <p:nvPr/>
          </p:nvSpPr>
          <p:spPr>
            <a:xfrm>
              <a:off x="8698432" y="2484114"/>
              <a:ext cx="1319709" cy="2431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http, ftp</a:t>
              </a:r>
              <a:endParaRPr lang="zh-CN" altLang="en-US" sz="1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4ADF4CA6-3A58-4DEC-8C53-38C055FF8130}"/>
                </a:ext>
              </a:extLst>
            </p:cNvPr>
            <p:cNvSpPr/>
            <p:nvPr/>
          </p:nvSpPr>
          <p:spPr>
            <a:xfrm rot="18735477">
              <a:off x="7615151" y="1870019"/>
              <a:ext cx="1756192" cy="2431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http, ftp</a:t>
              </a:r>
              <a:endParaRPr lang="zh-CN" altLang="en-US" sz="1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69343908-042C-4E10-A1DD-9188DCABDF0F}"/>
                </a:ext>
              </a:extLst>
            </p:cNvPr>
            <p:cNvSpPr/>
            <p:nvPr/>
          </p:nvSpPr>
          <p:spPr>
            <a:xfrm rot="18735477">
              <a:off x="8165156" y="2094340"/>
              <a:ext cx="1319709" cy="2431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N:1</a:t>
              </a:r>
              <a:endParaRPr lang="zh-CN" altLang="en-US" sz="1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DB8DF49D-E57C-4C23-8DBB-CED02D92BA2A}"/>
                </a:ext>
              </a:extLst>
            </p:cNvPr>
            <p:cNvSpPr/>
            <p:nvPr/>
          </p:nvSpPr>
          <p:spPr>
            <a:xfrm rot="2687715">
              <a:off x="9184340" y="2131612"/>
              <a:ext cx="1319708" cy="2431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1:1</a:t>
              </a:r>
              <a:endParaRPr lang="zh-CN" altLang="en-US" sz="1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15B0FBEC-43EA-4C44-B8A1-9837D0DA17EF}"/>
                </a:ext>
              </a:extLst>
            </p:cNvPr>
            <p:cNvSpPr/>
            <p:nvPr/>
          </p:nvSpPr>
          <p:spPr>
            <a:xfrm>
              <a:off x="8726388" y="3013488"/>
              <a:ext cx="1319709" cy="2431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N:1</a:t>
              </a:r>
              <a:endParaRPr lang="zh-CN" altLang="en-US" sz="1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3" name="文本框 79">
              <a:extLst>
                <a:ext uri="{FF2B5EF4-FFF2-40B4-BE49-F238E27FC236}">
                  <a16:creationId xmlns:a16="http://schemas.microsoft.com/office/drawing/2014/main" id="{A299CFD6-5D35-4CF0-A092-5E47C347A302}"/>
                </a:ext>
              </a:extLst>
            </p:cNvPr>
            <p:cNvSpPr txBox="1"/>
            <p:nvPr/>
          </p:nvSpPr>
          <p:spPr>
            <a:xfrm>
              <a:off x="6960190" y="817403"/>
              <a:ext cx="1990405" cy="1100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2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Data management server</a:t>
              </a:r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4" name="文本框 80">
              <a:extLst>
                <a:ext uri="{FF2B5EF4-FFF2-40B4-BE49-F238E27FC236}">
                  <a16:creationId xmlns:a16="http://schemas.microsoft.com/office/drawing/2014/main" id="{47299BD3-49D2-418F-B1EF-83CF0567D362}"/>
                </a:ext>
              </a:extLst>
            </p:cNvPr>
            <p:cNvSpPr txBox="1"/>
            <p:nvPr/>
          </p:nvSpPr>
          <p:spPr>
            <a:xfrm>
              <a:off x="6470400" y="3121117"/>
              <a:ext cx="2638104" cy="660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2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Model computing server</a:t>
              </a:r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5" name="文本框 81">
              <a:extLst>
                <a:ext uri="{FF2B5EF4-FFF2-40B4-BE49-F238E27FC236}">
                  <a16:creationId xmlns:a16="http://schemas.microsoft.com/office/drawing/2014/main" id="{A28E0A3B-3D2A-4D79-8329-9FAB4F0D4492}"/>
                </a:ext>
              </a:extLst>
            </p:cNvPr>
            <p:cNvSpPr txBox="1"/>
            <p:nvPr/>
          </p:nvSpPr>
          <p:spPr>
            <a:xfrm>
              <a:off x="8872346" y="3110217"/>
              <a:ext cx="2754487" cy="660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2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Model comparison server</a:t>
              </a:r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pic>
          <p:nvPicPr>
            <p:cNvPr id="127" name="图片 12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44" b="14032"/>
            <a:stretch/>
          </p:blipFill>
          <p:spPr>
            <a:xfrm>
              <a:off x="9061535" y="1256844"/>
              <a:ext cx="510966" cy="368020"/>
            </a:xfrm>
            <a:prstGeom prst="rect">
              <a:avLst/>
            </a:prstGeom>
          </p:spPr>
        </p:pic>
      </p:grpSp>
      <p:sp>
        <p:nvSpPr>
          <p:cNvPr id="15" name="矩形 14"/>
          <p:cNvSpPr/>
          <p:nvPr/>
        </p:nvSpPr>
        <p:spPr>
          <a:xfrm>
            <a:off x="3323786" y="5392772"/>
            <a:ext cx="988692" cy="415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Comparison topic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4" name="矩形 133"/>
          <p:cNvSpPr/>
          <p:nvPr/>
        </p:nvSpPr>
        <p:spPr>
          <a:xfrm>
            <a:off x="2977734" y="826977"/>
            <a:ext cx="7080665" cy="3191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External application interface</a:t>
            </a:r>
          </a:p>
        </p:txBody>
      </p:sp>
      <p:sp>
        <p:nvSpPr>
          <p:cNvPr id="136" name="矩形 135"/>
          <p:cNvSpPr/>
          <p:nvPr/>
        </p:nvSpPr>
        <p:spPr>
          <a:xfrm>
            <a:off x="4931919" y="395539"/>
            <a:ext cx="1441205" cy="3191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Data preview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" name="矩形 136"/>
          <p:cNvSpPr/>
          <p:nvPr/>
        </p:nvSpPr>
        <p:spPr>
          <a:xfrm>
            <a:off x="6802092" y="395539"/>
            <a:ext cx="1490627" cy="3191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Model comparison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4610158" y="5391405"/>
            <a:ext cx="814457" cy="415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Comparison project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8" name="矩形 147"/>
          <p:cNvSpPr/>
          <p:nvPr/>
        </p:nvSpPr>
        <p:spPr>
          <a:xfrm>
            <a:off x="5684102" y="5391405"/>
            <a:ext cx="853724" cy="415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Comparison task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9" name="矩形 168"/>
          <p:cNvSpPr/>
          <p:nvPr/>
        </p:nvSpPr>
        <p:spPr>
          <a:xfrm>
            <a:off x="5674654" y="2935803"/>
            <a:ext cx="1894854" cy="4278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Structured expression of comparison solution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4" name="矩形 173"/>
          <p:cNvSpPr/>
          <p:nvPr/>
        </p:nvSpPr>
        <p:spPr>
          <a:xfrm>
            <a:off x="9123735" y="2442837"/>
            <a:ext cx="792035" cy="4522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Resource mapping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" name="矩形 175"/>
          <p:cNvSpPr/>
          <p:nvPr/>
        </p:nvSpPr>
        <p:spPr>
          <a:xfrm>
            <a:off x="8045171" y="2942516"/>
            <a:ext cx="793965" cy="4130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Task scheduling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8" name="矩形 177"/>
          <p:cNvSpPr/>
          <p:nvPr/>
        </p:nvSpPr>
        <p:spPr>
          <a:xfrm>
            <a:off x="9123735" y="2942640"/>
            <a:ext cx="792035" cy="4157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Result </a:t>
            </a:r>
          </a:p>
          <a:p>
            <a:pPr algn="ctr"/>
            <a:r>
              <a:rPr lang="en-US" altLang="zh-CN" sz="1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cache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3" name="矩形 182"/>
          <p:cNvSpPr/>
          <p:nvPr/>
        </p:nvSpPr>
        <p:spPr>
          <a:xfrm>
            <a:off x="2977733" y="395539"/>
            <a:ext cx="1498019" cy="3191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Model invoke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8680274" y="395539"/>
            <a:ext cx="1378125" cy="3191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Results query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446094" y="3477095"/>
            <a:ext cx="475698" cy="14157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lIns="46800" rIns="46800"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Resource</a:t>
            </a:r>
          </a:p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Components</a:t>
            </a:r>
          </a:p>
        </p:txBody>
      </p:sp>
      <p:sp>
        <p:nvSpPr>
          <p:cNvPr id="85" name="矩形 84"/>
          <p:cNvSpPr/>
          <p:nvPr/>
        </p:nvSpPr>
        <p:spPr>
          <a:xfrm>
            <a:off x="3161874" y="3914536"/>
            <a:ext cx="1022082" cy="3083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Data resource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8045903" y="2442837"/>
            <a:ext cx="792035" cy="452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Expression</a:t>
            </a:r>
          </a:p>
          <a:p>
            <a:pPr algn="ctr"/>
            <a:r>
              <a:rPr lang="en-US" altLang="zh-CN" sz="1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storage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6750340" y="4954255"/>
            <a:ext cx="3308060" cy="1467175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3110748" y="3571012"/>
            <a:ext cx="2146416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Data </a:t>
            </a:r>
            <a:r>
              <a:rPr lang="en-US" altLang="zh-CN" sz="14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management server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2981990" y="3525299"/>
            <a:ext cx="3438351" cy="754731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4584440" y="3912456"/>
            <a:ext cx="1680350" cy="3083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Data 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service component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6545845" y="3912456"/>
            <a:ext cx="1288379" cy="3083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Model resource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7015002" y="3557337"/>
            <a:ext cx="2216127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Model computing server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6420342" y="3525299"/>
            <a:ext cx="3638057" cy="754731"/>
          </a:xfrm>
          <a:custGeom>
            <a:avLst/>
            <a:gdLst>
              <a:gd name="connsiteX0" fmla="*/ 0 w 2440225"/>
              <a:gd name="connsiteY0" fmla="*/ 0 h 754731"/>
              <a:gd name="connsiteX1" fmla="*/ 2440225 w 2440225"/>
              <a:gd name="connsiteY1" fmla="*/ 0 h 754731"/>
              <a:gd name="connsiteX2" fmla="*/ 2440225 w 2440225"/>
              <a:gd name="connsiteY2" fmla="*/ 754731 h 754731"/>
              <a:gd name="connsiteX3" fmla="*/ 0 w 2440225"/>
              <a:gd name="connsiteY3" fmla="*/ 754731 h 754731"/>
              <a:gd name="connsiteX4" fmla="*/ 0 w 2440225"/>
              <a:gd name="connsiteY4" fmla="*/ 0 h 754731"/>
              <a:gd name="connsiteX0" fmla="*/ 0 w 2440225"/>
              <a:gd name="connsiteY0" fmla="*/ 0 h 754731"/>
              <a:gd name="connsiteX1" fmla="*/ 2440225 w 2440225"/>
              <a:gd name="connsiteY1" fmla="*/ 0 h 754731"/>
              <a:gd name="connsiteX2" fmla="*/ 2440225 w 2440225"/>
              <a:gd name="connsiteY2" fmla="*/ 754731 h 754731"/>
              <a:gd name="connsiteX3" fmla="*/ 0 w 2440225"/>
              <a:gd name="connsiteY3" fmla="*/ 754731 h 754731"/>
              <a:gd name="connsiteX4" fmla="*/ 91440 w 2440225"/>
              <a:gd name="connsiteY4" fmla="*/ 91440 h 754731"/>
              <a:gd name="connsiteX0" fmla="*/ 0 w 2440225"/>
              <a:gd name="connsiteY0" fmla="*/ 0 h 754731"/>
              <a:gd name="connsiteX1" fmla="*/ 2440225 w 2440225"/>
              <a:gd name="connsiteY1" fmla="*/ 0 h 754731"/>
              <a:gd name="connsiteX2" fmla="*/ 2440225 w 2440225"/>
              <a:gd name="connsiteY2" fmla="*/ 754731 h 754731"/>
              <a:gd name="connsiteX3" fmla="*/ 0 w 2440225"/>
              <a:gd name="connsiteY3" fmla="*/ 754731 h 754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0225" h="754731">
                <a:moveTo>
                  <a:pt x="0" y="0"/>
                </a:moveTo>
                <a:lnTo>
                  <a:pt x="2440225" y="0"/>
                </a:lnTo>
                <a:lnTo>
                  <a:pt x="2440225" y="754731"/>
                </a:lnTo>
                <a:lnTo>
                  <a:pt x="0" y="754731"/>
                </a:lnTo>
              </a:path>
            </a:pathLst>
          </a:cu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8148445" y="3912456"/>
            <a:ext cx="1769166" cy="3083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Model service component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2970062" y="1928879"/>
            <a:ext cx="2766050" cy="29238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13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Comparison method component</a:t>
            </a:r>
            <a:endParaRPr lang="zh-CN" altLang="en-US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2977734" y="1887839"/>
            <a:ext cx="2572099" cy="1539295"/>
          </a:xfrm>
          <a:custGeom>
            <a:avLst/>
            <a:gdLst>
              <a:gd name="connsiteX0" fmla="*/ 0 w 1741574"/>
              <a:gd name="connsiteY0" fmla="*/ 0 h 1384405"/>
              <a:gd name="connsiteX1" fmla="*/ 1741574 w 1741574"/>
              <a:gd name="connsiteY1" fmla="*/ 0 h 1384405"/>
              <a:gd name="connsiteX2" fmla="*/ 1741574 w 1741574"/>
              <a:gd name="connsiteY2" fmla="*/ 1384405 h 1384405"/>
              <a:gd name="connsiteX3" fmla="*/ 0 w 1741574"/>
              <a:gd name="connsiteY3" fmla="*/ 1384405 h 1384405"/>
              <a:gd name="connsiteX4" fmla="*/ 0 w 1741574"/>
              <a:gd name="connsiteY4" fmla="*/ 0 h 1384405"/>
              <a:gd name="connsiteX0" fmla="*/ 1741574 w 1833014"/>
              <a:gd name="connsiteY0" fmla="*/ 1384405 h 1475845"/>
              <a:gd name="connsiteX1" fmla="*/ 0 w 1833014"/>
              <a:gd name="connsiteY1" fmla="*/ 1384405 h 1475845"/>
              <a:gd name="connsiteX2" fmla="*/ 0 w 1833014"/>
              <a:gd name="connsiteY2" fmla="*/ 0 h 1475845"/>
              <a:gd name="connsiteX3" fmla="*/ 1741574 w 1833014"/>
              <a:gd name="connsiteY3" fmla="*/ 0 h 1475845"/>
              <a:gd name="connsiteX4" fmla="*/ 1833014 w 1833014"/>
              <a:gd name="connsiteY4" fmla="*/ 1475845 h 1475845"/>
              <a:gd name="connsiteX0" fmla="*/ 1741574 w 1741574"/>
              <a:gd name="connsiteY0" fmla="*/ 1384405 h 1384405"/>
              <a:gd name="connsiteX1" fmla="*/ 0 w 1741574"/>
              <a:gd name="connsiteY1" fmla="*/ 1384405 h 1384405"/>
              <a:gd name="connsiteX2" fmla="*/ 0 w 1741574"/>
              <a:gd name="connsiteY2" fmla="*/ 0 h 1384405"/>
              <a:gd name="connsiteX3" fmla="*/ 1741574 w 1741574"/>
              <a:gd name="connsiteY3" fmla="*/ 0 h 1384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1574" h="1384405">
                <a:moveTo>
                  <a:pt x="1741574" y="1384405"/>
                </a:moveTo>
                <a:lnTo>
                  <a:pt x="0" y="1384405"/>
                </a:lnTo>
                <a:lnTo>
                  <a:pt x="0" y="0"/>
                </a:lnTo>
                <a:lnTo>
                  <a:pt x="1741574" y="0"/>
                </a:lnTo>
              </a:path>
            </a:pathLst>
          </a:cu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5442242" y="1897957"/>
            <a:ext cx="2416661" cy="49244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Detailed design of </a:t>
            </a:r>
            <a:endParaRPr lang="en-US" altLang="zh-CN" sz="1300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13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comparison solution</a:t>
            </a:r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5442243" y="1887839"/>
            <a:ext cx="2428559" cy="1539295"/>
          </a:xfrm>
          <a:custGeom>
            <a:avLst/>
            <a:gdLst>
              <a:gd name="connsiteX0" fmla="*/ 0 w 1374547"/>
              <a:gd name="connsiteY0" fmla="*/ 0 h 1384405"/>
              <a:gd name="connsiteX1" fmla="*/ 1374547 w 1374547"/>
              <a:gd name="connsiteY1" fmla="*/ 0 h 1384405"/>
              <a:gd name="connsiteX2" fmla="*/ 1374547 w 1374547"/>
              <a:gd name="connsiteY2" fmla="*/ 1384405 h 1384405"/>
              <a:gd name="connsiteX3" fmla="*/ 0 w 1374547"/>
              <a:gd name="connsiteY3" fmla="*/ 1384405 h 1384405"/>
              <a:gd name="connsiteX4" fmla="*/ 0 w 1374547"/>
              <a:gd name="connsiteY4" fmla="*/ 0 h 1384405"/>
              <a:gd name="connsiteX0" fmla="*/ 1374547 w 1465987"/>
              <a:gd name="connsiteY0" fmla="*/ 1384405 h 1475845"/>
              <a:gd name="connsiteX1" fmla="*/ 0 w 1465987"/>
              <a:gd name="connsiteY1" fmla="*/ 1384405 h 1475845"/>
              <a:gd name="connsiteX2" fmla="*/ 0 w 1465987"/>
              <a:gd name="connsiteY2" fmla="*/ 0 h 1475845"/>
              <a:gd name="connsiteX3" fmla="*/ 1374547 w 1465987"/>
              <a:gd name="connsiteY3" fmla="*/ 0 h 1475845"/>
              <a:gd name="connsiteX4" fmla="*/ 1465987 w 1465987"/>
              <a:gd name="connsiteY4" fmla="*/ 1475845 h 1475845"/>
              <a:gd name="connsiteX0" fmla="*/ 1374547 w 1374547"/>
              <a:gd name="connsiteY0" fmla="*/ 1384405 h 1384405"/>
              <a:gd name="connsiteX1" fmla="*/ 0 w 1374547"/>
              <a:gd name="connsiteY1" fmla="*/ 1384405 h 1384405"/>
              <a:gd name="connsiteX2" fmla="*/ 0 w 1374547"/>
              <a:gd name="connsiteY2" fmla="*/ 0 h 1384405"/>
              <a:gd name="connsiteX3" fmla="*/ 1374547 w 1374547"/>
              <a:gd name="connsiteY3" fmla="*/ 0 h 1384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4547" h="1384405">
                <a:moveTo>
                  <a:pt x="1374547" y="1384405"/>
                </a:moveTo>
                <a:lnTo>
                  <a:pt x="0" y="1384405"/>
                </a:lnTo>
                <a:lnTo>
                  <a:pt x="0" y="0"/>
                </a:lnTo>
                <a:lnTo>
                  <a:pt x="1374547" y="0"/>
                </a:lnTo>
              </a:path>
            </a:pathLst>
          </a:cu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858903" y="1903263"/>
            <a:ext cx="2158741" cy="49244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Scientific </a:t>
            </a:r>
            <a:r>
              <a:rPr lang="en-US" altLang="zh-CN" sz="13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workflow </a:t>
            </a:r>
          </a:p>
          <a:p>
            <a:r>
              <a:rPr lang="en-US" altLang="zh-CN" sz="13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of comparison</a:t>
            </a:r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7858905" y="1887839"/>
            <a:ext cx="2181686" cy="1539295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5667083" y="2437635"/>
            <a:ext cx="1894854" cy="452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Semantic </a:t>
            </a:r>
            <a:r>
              <a:rPr lang="en-US" altLang="zh-CN" sz="1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description of </a:t>
            </a:r>
          </a:p>
          <a:p>
            <a:pPr algn="ctr"/>
            <a:r>
              <a:rPr lang="en-US" altLang="zh-CN" sz="1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flux variable</a:t>
            </a:r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6060982" y="4364245"/>
            <a:ext cx="1026189" cy="42175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Standardized </a:t>
            </a:r>
            <a:r>
              <a:rPr lang="en-US" altLang="zh-CN" sz="1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encapsulation</a:t>
            </a:r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8827564" y="4347763"/>
            <a:ext cx="1088539" cy="4565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Service </a:t>
            </a:r>
          </a:p>
          <a:p>
            <a:pPr algn="ctr"/>
            <a:r>
              <a:rPr lang="en-US" altLang="zh-CN" sz="1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publication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7395350" y="4354720"/>
            <a:ext cx="1140882" cy="44077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Resource</a:t>
            </a:r>
          </a:p>
          <a:p>
            <a:pPr algn="ctr"/>
            <a:r>
              <a:rPr lang="en-US" altLang="zh-CN" sz="1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deployment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116" name="直接箭头连接符 115"/>
          <p:cNvCxnSpPr>
            <a:stCxn id="107" idx="3"/>
            <a:endCxn id="109" idx="1"/>
          </p:cNvCxnSpPr>
          <p:nvPr/>
        </p:nvCxnSpPr>
        <p:spPr>
          <a:xfrm flipV="1">
            <a:off x="7087171" y="4575109"/>
            <a:ext cx="308179" cy="1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直接箭头连接符 125"/>
          <p:cNvCxnSpPr>
            <a:stCxn id="109" idx="3"/>
            <a:endCxn id="108" idx="1"/>
          </p:cNvCxnSpPr>
          <p:nvPr/>
        </p:nvCxnSpPr>
        <p:spPr>
          <a:xfrm>
            <a:off x="8536232" y="4575109"/>
            <a:ext cx="291332" cy="92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矩形 127"/>
          <p:cNvSpPr/>
          <p:nvPr/>
        </p:nvSpPr>
        <p:spPr>
          <a:xfrm>
            <a:off x="3154904" y="4357289"/>
            <a:ext cx="1320849" cy="4327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Heterogeneity </a:t>
            </a:r>
            <a:endParaRPr lang="en-US" altLang="zh-CN" sz="1200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/>
            <a:r>
              <a:rPr lang="en-US" altLang="zh-CN" sz="1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analysis</a:t>
            </a:r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4800130" y="4357289"/>
            <a:ext cx="965654" cy="4327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Structured description</a:t>
            </a:r>
          </a:p>
        </p:txBody>
      </p:sp>
      <p:cxnSp>
        <p:nvCxnSpPr>
          <p:cNvPr id="130" name="直接箭头连接符 129"/>
          <p:cNvCxnSpPr>
            <a:stCxn id="128" idx="3"/>
            <a:endCxn id="129" idx="1"/>
          </p:cNvCxnSpPr>
          <p:nvPr/>
        </p:nvCxnSpPr>
        <p:spPr>
          <a:xfrm>
            <a:off x="4475753" y="4573657"/>
            <a:ext cx="32437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箭头连接符 130"/>
          <p:cNvCxnSpPr>
            <a:stCxn id="129" idx="3"/>
            <a:endCxn id="107" idx="1"/>
          </p:cNvCxnSpPr>
          <p:nvPr/>
        </p:nvCxnSpPr>
        <p:spPr>
          <a:xfrm>
            <a:off x="5765784" y="4573657"/>
            <a:ext cx="295198" cy="146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矩形 131"/>
          <p:cNvSpPr/>
          <p:nvPr/>
        </p:nvSpPr>
        <p:spPr>
          <a:xfrm>
            <a:off x="2977734" y="4280031"/>
            <a:ext cx="7080666" cy="543106"/>
          </a:xfrm>
          <a:custGeom>
            <a:avLst/>
            <a:gdLst>
              <a:gd name="connsiteX0" fmla="*/ 0 w 4804761"/>
              <a:gd name="connsiteY0" fmla="*/ 0 h 420770"/>
              <a:gd name="connsiteX1" fmla="*/ 4804761 w 4804761"/>
              <a:gd name="connsiteY1" fmla="*/ 0 h 420770"/>
              <a:gd name="connsiteX2" fmla="*/ 4804761 w 4804761"/>
              <a:gd name="connsiteY2" fmla="*/ 420770 h 420770"/>
              <a:gd name="connsiteX3" fmla="*/ 0 w 4804761"/>
              <a:gd name="connsiteY3" fmla="*/ 420770 h 420770"/>
              <a:gd name="connsiteX4" fmla="*/ 0 w 4804761"/>
              <a:gd name="connsiteY4" fmla="*/ 0 h 420770"/>
              <a:gd name="connsiteX0" fmla="*/ 4804761 w 4896201"/>
              <a:gd name="connsiteY0" fmla="*/ 0 h 420770"/>
              <a:gd name="connsiteX1" fmla="*/ 4804761 w 4896201"/>
              <a:gd name="connsiteY1" fmla="*/ 420770 h 420770"/>
              <a:gd name="connsiteX2" fmla="*/ 0 w 4896201"/>
              <a:gd name="connsiteY2" fmla="*/ 420770 h 420770"/>
              <a:gd name="connsiteX3" fmla="*/ 0 w 4896201"/>
              <a:gd name="connsiteY3" fmla="*/ 0 h 420770"/>
              <a:gd name="connsiteX4" fmla="*/ 4896201 w 4896201"/>
              <a:gd name="connsiteY4" fmla="*/ 91440 h 420770"/>
              <a:gd name="connsiteX0" fmla="*/ 4804761 w 4804761"/>
              <a:gd name="connsiteY0" fmla="*/ 0 h 420770"/>
              <a:gd name="connsiteX1" fmla="*/ 4804761 w 4804761"/>
              <a:gd name="connsiteY1" fmla="*/ 420770 h 420770"/>
              <a:gd name="connsiteX2" fmla="*/ 0 w 4804761"/>
              <a:gd name="connsiteY2" fmla="*/ 420770 h 420770"/>
              <a:gd name="connsiteX3" fmla="*/ 0 w 4804761"/>
              <a:gd name="connsiteY3" fmla="*/ 0 h 42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761" h="420770">
                <a:moveTo>
                  <a:pt x="4804761" y="0"/>
                </a:moveTo>
                <a:lnTo>
                  <a:pt x="4804761" y="420770"/>
                </a:lnTo>
                <a:lnTo>
                  <a:pt x="0" y="420770"/>
                </a:lnTo>
                <a:lnTo>
                  <a:pt x="0" y="0"/>
                </a:lnTo>
              </a:path>
            </a:pathLst>
          </a:custGeom>
          <a:noFill/>
          <a:ln w="9525" cap="flat" cmpd="sng" algn="ctr">
            <a:solidFill>
              <a:schemeClr val="bg1">
                <a:lumMod val="50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135" name="直接箭头连接符 134"/>
          <p:cNvCxnSpPr>
            <a:stCxn id="85" idx="3"/>
            <a:endCxn id="73" idx="1"/>
          </p:cNvCxnSpPr>
          <p:nvPr/>
        </p:nvCxnSpPr>
        <p:spPr>
          <a:xfrm flipV="1">
            <a:off x="4183956" y="4066624"/>
            <a:ext cx="400484" cy="208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箭头连接符 137"/>
          <p:cNvCxnSpPr>
            <a:stCxn id="87" idx="3"/>
            <a:endCxn id="91" idx="1"/>
          </p:cNvCxnSpPr>
          <p:nvPr/>
        </p:nvCxnSpPr>
        <p:spPr>
          <a:xfrm>
            <a:off x="7834224" y="4066624"/>
            <a:ext cx="31422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1" name="文本框 140"/>
          <p:cNvSpPr txBox="1"/>
          <p:nvPr/>
        </p:nvSpPr>
        <p:spPr>
          <a:xfrm>
            <a:off x="2977734" y="1383991"/>
            <a:ext cx="1498019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Model comparison server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3" name="文本框 142"/>
          <p:cNvSpPr txBox="1"/>
          <p:nvPr/>
        </p:nvSpPr>
        <p:spPr>
          <a:xfrm>
            <a:off x="2970628" y="5007515"/>
            <a:ext cx="3089971" cy="29238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13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Summary design of Comparison solution</a:t>
            </a:r>
            <a:endParaRPr lang="zh-CN" altLang="en-US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4" name="矩形 143"/>
          <p:cNvSpPr/>
          <p:nvPr/>
        </p:nvSpPr>
        <p:spPr>
          <a:xfrm>
            <a:off x="2981990" y="4954255"/>
            <a:ext cx="3787293" cy="1467175"/>
          </a:xfrm>
          <a:custGeom>
            <a:avLst/>
            <a:gdLst>
              <a:gd name="connsiteX0" fmla="*/ 0 w 2432985"/>
              <a:gd name="connsiteY0" fmla="*/ 0 h 1337421"/>
              <a:gd name="connsiteX1" fmla="*/ 2432985 w 2432985"/>
              <a:gd name="connsiteY1" fmla="*/ 0 h 1337421"/>
              <a:gd name="connsiteX2" fmla="*/ 2432985 w 2432985"/>
              <a:gd name="connsiteY2" fmla="*/ 1337421 h 1337421"/>
              <a:gd name="connsiteX3" fmla="*/ 0 w 2432985"/>
              <a:gd name="connsiteY3" fmla="*/ 1337421 h 1337421"/>
              <a:gd name="connsiteX4" fmla="*/ 0 w 2432985"/>
              <a:gd name="connsiteY4" fmla="*/ 0 h 1337421"/>
              <a:gd name="connsiteX0" fmla="*/ 2432985 w 2524425"/>
              <a:gd name="connsiteY0" fmla="*/ 1337421 h 1428861"/>
              <a:gd name="connsiteX1" fmla="*/ 0 w 2524425"/>
              <a:gd name="connsiteY1" fmla="*/ 1337421 h 1428861"/>
              <a:gd name="connsiteX2" fmla="*/ 0 w 2524425"/>
              <a:gd name="connsiteY2" fmla="*/ 0 h 1428861"/>
              <a:gd name="connsiteX3" fmla="*/ 2432985 w 2524425"/>
              <a:gd name="connsiteY3" fmla="*/ 0 h 1428861"/>
              <a:gd name="connsiteX4" fmla="*/ 2524425 w 2524425"/>
              <a:gd name="connsiteY4" fmla="*/ 1428861 h 1428861"/>
              <a:gd name="connsiteX0" fmla="*/ 2432985 w 2432985"/>
              <a:gd name="connsiteY0" fmla="*/ 1337421 h 1337421"/>
              <a:gd name="connsiteX1" fmla="*/ 0 w 2432985"/>
              <a:gd name="connsiteY1" fmla="*/ 1337421 h 1337421"/>
              <a:gd name="connsiteX2" fmla="*/ 0 w 2432985"/>
              <a:gd name="connsiteY2" fmla="*/ 0 h 1337421"/>
              <a:gd name="connsiteX3" fmla="*/ 2432985 w 2432985"/>
              <a:gd name="connsiteY3" fmla="*/ 0 h 133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2985" h="1337421">
                <a:moveTo>
                  <a:pt x="2432985" y="1337421"/>
                </a:moveTo>
                <a:lnTo>
                  <a:pt x="0" y="1337421"/>
                </a:lnTo>
                <a:lnTo>
                  <a:pt x="0" y="0"/>
                </a:lnTo>
                <a:lnTo>
                  <a:pt x="2432985" y="0"/>
                </a:lnTo>
              </a:path>
            </a:pathLst>
          </a:custGeom>
          <a:noFill/>
          <a:ln w="9525" cap="flat" cmpd="sng" algn="ctr">
            <a:solidFill>
              <a:schemeClr val="bg1">
                <a:lumMod val="50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146" name="直接箭头连接符 145"/>
          <p:cNvCxnSpPr>
            <a:stCxn id="15" idx="3"/>
            <a:endCxn id="147" idx="1"/>
          </p:cNvCxnSpPr>
          <p:nvPr/>
        </p:nvCxnSpPr>
        <p:spPr>
          <a:xfrm flipV="1">
            <a:off x="4312478" y="5599110"/>
            <a:ext cx="297680" cy="136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箭头连接符 148"/>
          <p:cNvCxnSpPr>
            <a:stCxn id="147" idx="3"/>
            <a:endCxn id="148" idx="1"/>
          </p:cNvCxnSpPr>
          <p:nvPr/>
        </p:nvCxnSpPr>
        <p:spPr>
          <a:xfrm>
            <a:off x="5424615" y="5599110"/>
            <a:ext cx="25948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矩形 149"/>
          <p:cNvSpPr/>
          <p:nvPr/>
        </p:nvSpPr>
        <p:spPr>
          <a:xfrm>
            <a:off x="3322952" y="5954537"/>
            <a:ext cx="1547787" cy="3985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Fairness </a:t>
            </a:r>
          </a:p>
          <a:p>
            <a:pPr algn="ctr"/>
            <a:r>
              <a:rPr lang="en-US" altLang="zh-CN" sz="1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Openness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1" name="矩形 150"/>
          <p:cNvSpPr/>
          <p:nvPr/>
        </p:nvSpPr>
        <p:spPr>
          <a:xfrm>
            <a:off x="5282957" y="5953170"/>
            <a:ext cx="1262888" cy="3985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Reproducibility</a:t>
            </a:r>
          </a:p>
          <a:p>
            <a:pPr algn="ctr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Reusability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6" name="矩形 131"/>
          <p:cNvSpPr/>
          <p:nvPr/>
        </p:nvSpPr>
        <p:spPr>
          <a:xfrm rot="10800000">
            <a:off x="2977732" y="1321600"/>
            <a:ext cx="7062858" cy="573943"/>
          </a:xfrm>
          <a:custGeom>
            <a:avLst/>
            <a:gdLst>
              <a:gd name="connsiteX0" fmla="*/ 0 w 4804761"/>
              <a:gd name="connsiteY0" fmla="*/ 0 h 420770"/>
              <a:gd name="connsiteX1" fmla="*/ 4804761 w 4804761"/>
              <a:gd name="connsiteY1" fmla="*/ 0 h 420770"/>
              <a:gd name="connsiteX2" fmla="*/ 4804761 w 4804761"/>
              <a:gd name="connsiteY2" fmla="*/ 420770 h 420770"/>
              <a:gd name="connsiteX3" fmla="*/ 0 w 4804761"/>
              <a:gd name="connsiteY3" fmla="*/ 420770 h 420770"/>
              <a:gd name="connsiteX4" fmla="*/ 0 w 4804761"/>
              <a:gd name="connsiteY4" fmla="*/ 0 h 420770"/>
              <a:gd name="connsiteX0" fmla="*/ 4804761 w 4896201"/>
              <a:gd name="connsiteY0" fmla="*/ 0 h 420770"/>
              <a:gd name="connsiteX1" fmla="*/ 4804761 w 4896201"/>
              <a:gd name="connsiteY1" fmla="*/ 420770 h 420770"/>
              <a:gd name="connsiteX2" fmla="*/ 0 w 4896201"/>
              <a:gd name="connsiteY2" fmla="*/ 420770 h 420770"/>
              <a:gd name="connsiteX3" fmla="*/ 0 w 4896201"/>
              <a:gd name="connsiteY3" fmla="*/ 0 h 420770"/>
              <a:gd name="connsiteX4" fmla="*/ 4896201 w 4896201"/>
              <a:gd name="connsiteY4" fmla="*/ 91440 h 420770"/>
              <a:gd name="connsiteX0" fmla="*/ 4804761 w 4804761"/>
              <a:gd name="connsiteY0" fmla="*/ 0 h 420770"/>
              <a:gd name="connsiteX1" fmla="*/ 4804761 w 4804761"/>
              <a:gd name="connsiteY1" fmla="*/ 420770 h 420770"/>
              <a:gd name="connsiteX2" fmla="*/ 0 w 4804761"/>
              <a:gd name="connsiteY2" fmla="*/ 420770 h 420770"/>
              <a:gd name="connsiteX3" fmla="*/ 0 w 4804761"/>
              <a:gd name="connsiteY3" fmla="*/ 0 h 42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761" h="420770">
                <a:moveTo>
                  <a:pt x="4804761" y="0"/>
                </a:moveTo>
                <a:lnTo>
                  <a:pt x="4804761" y="420770"/>
                </a:lnTo>
                <a:lnTo>
                  <a:pt x="0" y="420770"/>
                </a:lnTo>
                <a:lnTo>
                  <a:pt x="0" y="0"/>
                </a:lnTo>
              </a:path>
            </a:pathLst>
          </a:custGeom>
          <a:noFill/>
          <a:ln w="9525" cap="flat" cmpd="sng" algn="ctr">
            <a:solidFill>
              <a:schemeClr val="bg1">
                <a:lumMod val="50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4547310" y="1396222"/>
            <a:ext cx="1955800" cy="440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Application interface design</a:t>
            </a:r>
          </a:p>
        </p:txBody>
      </p:sp>
      <p:sp>
        <p:nvSpPr>
          <p:cNvPr id="93" name="矩形 92"/>
          <p:cNvSpPr/>
          <p:nvPr/>
        </p:nvSpPr>
        <p:spPr>
          <a:xfrm>
            <a:off x="6874057" y="1393162"/>
            <a:ext cx="3041711" cy="440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the construction, configuration, execution, storage of comparison solution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177661" y="2266816"/>
            <a:ext cx="2105296" cy="2266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</a:rPr>
              <a:t>SD, RMSE, R</a:t>
            </a:r>
            <a:r>
              <a:rPr lang="en-US" altLang="zh-CN" sz="1200" baseline="30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</a:rPr>
              <a:t>, NSE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3177661" y="2556175"/>
            <a:ext cx="2105296" cy="2266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Taylor chart, heat map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3177661" y="2846353"/>
            <a:ext cx="2105296" cy="2266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Time series chart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3" name="矩形 132"/>
          <p:cNvSpPr/>
          <p:nvPr/>
        </p:nvSpPr>
        <p:spPr>
          <a:xfrm>
            <a:off x="3177661" y="3147015"/>
            <a:ext cx="2105296" cy="2266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Thematic map, latitudinal map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6762510" y="4948507"/>
            <a:ext cx="3655931" cy="29238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13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Network architecture of Comparison solution</a:t>
            </a:r>
            <a:endParaRPr lang="zh-CN" altLang="en-US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21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 56"/>
          <p:cNvSpPr/>
          <p:nvPr/>
        </p:nvSpPr>
        <p:spPr>
          <a:xfrm>
            <a:off x="3102159" y="3358284"/>
            <a:ext cx="5520606" cy="174442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102161" y="5048440"/>
            <a:ext cx="5520604" cy="14543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102161" y="1025962"/>
            <a:ext cx="5520604" cy="233284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102159" y="5049573"/>
            <a:ext cx="475394" cy="14538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6800" rIns="46800" rtlCol="0" anchor="ctr"/>
          <a:lstStyle/>
          <a:p>
            <a:pPr algn="ctr"/>
            <a:r>
              <a:rPr lang="zh-CN" altLang="en-US" sz="1300" dirty="0" smtClean="0"/>
              <a:t>基础支撑</a:t>
            </a:r>
            <a:endParaRPr lang="zh-CN" altLang="en-US" sz="1300" dirty="0"/>
          </a:p>
        </p:txBody>
      </p:sp>
      <p:sp>
        <p:nvSpPr>
          <p:cNvPr id="10" name="矩形 9"/>
          <p:cNvSpPr/>
          <p:nvPr/>
        </p:nvSpPr>
        <p:spPr>
          <a:xfrm>
            <a:off x="3102159" y="1026570"/>
            <a:ext cx="475394" cy="23330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6800" rIns="46800" rtlCol="0" anchor="ctr"/>
          <a:lstStyle/>
          <a:p>
            <a:pPr algn="ctr"/>
            <a:r>
              <a:rPr lang="zh-CN" altLang="en-US" sz="1300" dirty="0"/>
              <a:t>对比</a:t>
            </a:r>
            <a:r>
              <a:rPr lang="zh-CN" altLang="en-US" sz="1300" dirty="0" smtClean="0"/>
              <a:t>引擎</a:t>
            </a:r>
            <a:endParaRPr lang="zh-CN" altLang="en-US" sz="1300" dirty="0"/>
          </a:p>
        </p:txBody>
      </p:sp>
      <p:sp>
        <p:nvSpPr>
          <p:cNvPr id="11" name="矩形 10"/>
          <p:cNvSpPr/>
          <p:nvPr/>
        </p:nvSpPr>
        <p:spPr>
          <a:xfrm>
            <a:off x="3102161" y="-175900"/>
            <a:ext cx="5520604" cy="10165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102159" y="-175900"/>
            <a:ext cx="475394" cy="10165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6800" rIns="46800" rtlCol="0" anchor="ctr"/>
          <a:lstStyle/>
          <a:p>
            <a:pPr algn="ctr"/>
            <a:r>
              <a:rPr lang="zh-CN" altLang="en-US" sz="1300" dirty="0" smtClean="0"/>
              <a:t>上层应用</a:t>
            </a:r>
            <a:endParaRPr lang="zh-CN" altLang="en-US" sz="1300" dirty="0"/>
          </a:p>
        </p:txBody>
      </p:sp>
      <p:sp>
        <p:nvSpPr>
          <p:cNvPr id="32" name="下箭头 31"/>
          <p:cNvSpPr/>
          <p:nvPr/>
        </p:nvSpPr>
        <p:spPr>
          <a:xfrm rot="10800000">
            <a:off x="2820727" y="737344"/>
            <a:ext cx="228600" cy="5736908"/>
          </a:xfrm>
          <a:prstGeom prst="downArrow">
            <a:avLst/>
          </a:prstGeom>
          <a:gradFill flip="none" rotWithShape="1">
            <a:gsLst>
              <a:gs pos="10000">
                <a:schemeClr val="tx1">
                  <a:lumMod val="75000"/>
                  <a:lumOff val="25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0" name="组合 109"/>
          <p:cNvGrpSpPr/>
          <p:nvPr/>
        </p:nvGrpSpPr>
        <p:grpSpPr>
          <a:xfrm>
            <a:off x="6117859" y="5113995"/>
            <a:ext cx="2639142" cy="1301126"/>
            <a:chOff x="6961135" y="679588"/>
            <a:chExt cx="4382172" cy="3101897"/>
          </a:xfrm>
        </p:grpSpPr>
        <p:pic>
          <p:nvPicPr>
            <p:cNvPr id="111" name="图片 110">
              <a:extLst>
                <a:ext uri="{FF2B5EF4-FFF2-40B4-BE49-F238E27FC236}">
                  <a16:creationId xmlns:a16="http://schemas.microsoft.com/office/drawing/2014/main" id="{99C45B9A-9352-43F4-9A1B-6FF63AD1B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93259" y="2641116"/>
              <a:ext cx="547139" cy="561169"/>
            </a:xfrm>
            <a:prstGeom prst="rect">
              <a:avLst/>
            </a:prstGeom>
          </p:spPr>
        </p:pic>
        <p:pic>
          <p:nvPicPr>
            <p:cNvPr id="112" name="图片 111">
              <a:extLst>
                <a:ext uri="{FF2B5EF4-FFF2-40B4-BE49-F238E27FC236}">
                  <a16:creationId xmlns:a16="http://schemas.microsoft.com/office/drawing/2014/main" id="{B184D848-4625-4688-B101-8AE3C6470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29396" y="2556567"/>
              <a:ext cx="631112" cy="670002"/>
            </a:xfrm>
            <a:prstGeom prst="rect">
              <a:avLst/>
            </a:prstGeom>
          </p:spPr>
        </p:pic>
        <p:sp>
          <p:nvSpPr>
            <p:cNvPr id="113" name="左右箭头 112">
              <a:extLst>
                <a:ext uri="{FF2B5EF4-FFF2-40B4-BE49-F238E27FC236}">
                  <a16:creationId xmlns:a16="http://schemas.microsoft.com/office/drawing/2014/main" id="{3C5A1A10-90C7-4511-BA79-B2DB4A9FE655}"/>
                </a:ext>
              </a:extLst>
            </p:cNvPr>
            <p:cNvSpPr/>
            <p:nvPr/>
          </p:nvSpPr>
          <p:spPr>
            <a:xfrm rot="7958387">
              <a:off x="8005046" y="1984168"/>
              <a:ext cx="1406751" cy="180184"/>
            </a:xfrm>
            <a:prstGeom prst="left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114" name="左右箭头 113">
              <a:extLst>
                <a:ext uri="{FF2B5EF4-FFF2-40B4-BE49-F238E27FC236}">
                  <a16:creationId xmlns:a16="http://schemas.microsoft.com/office/drawing/2014/main" id="{8E29C92E-8CC2-42B2-8189-3CB3D06CAAF3}"/>
                </a:ext>
              </a:extLst>
            </p:cNvPr>
            <p:cNvSpPr/>
            <p:nvPr/>
          </p:nvSpPr>
          <p:spPr>
            <a:xfrm rot="2645020">
              <a:off x="9439066" y="1988833"/>
              <a:ext cx="1111245" cy="255265"/>
            </a:xfrm>
            <a:prstGeom prst="left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5" name="左右箭头 114">
              <a:extLst>
                <a:ext uri="{FF2B5EF4-FFF2-40B4-BE49-F238E27FC236}">
                  <a16:creationId xmlns:a16="http://schemas.microsoft.com/office/drawing/2014/main" id="{D1ADDBD5-1B6E-45E6-A1B9-0298BBDE1F36}"/>
                </a:ext>
              </a:extLst>
            </p:cNvPr>
            <p:cNvSpPr/>
            <p:nvPr/>
          </p:nvSpPr>
          <p:spPr>
            <a:xfrm>
              <a:off x="8651076" y="2780810"/>
              <a:ext cx="1546953" cy="255266"/>
            </a:xfrm>
            <a:prstGeom prst="left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C06D056D-AEDE-4E86-8568-5858B204D473}"/>
                </a:ext>
              </a:extLst>
            </p:cNvPr>
            <p:cNvSpPr/>
            <p:nvPr/>
          </p:nvSpPr>
          <p:spPr>
            <a:xfrm rot="2687715">
              <a:off x="9477132" y="1809728"/>
              <a:ext cx="1319708" cy="2431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000" dirty="0">
                  <a:solidFill>
                    <a:schemeClr val="tx1"/>
                  </a:solidFill>
                </a:rPr>
                <a:t>http, ftp</a:t>
              </a:r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C6F60D95-B654-468D-9AB6-24E00450ED97}"/>
                </a:ext>
              </a:extLst>
            </p:cNvPr>
            <p:cNvSpPr/>
            <p:nvPr/>
          </p:nvSpPr>
          <p:spPr>
            <a:xfrm>
              <a:off x="8698431" y="2563817"/>
              <a:ext cx="1319708" cy="2431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000" dirty="0">
                  <a:solidFill>
                    <a:schemeClr val="tx1"/>
                  </a:solidFill>
                </a:rPr>
                <a:t>http, ftp</a:t>
              </a:r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4ADF4CA6-3A58-4DEC-8C53-38C055FF8130}"/>
                </a:ext>
              </a:extLst>
            </p:cNvPr>
            <p:cNvSpPr/>
            <p:nvPr/>
          </p:nvSpPr>
          <p:spPr>
            <a:xfrm rot="18735477">
              <a:off x="7771634" y="1784708"/>
              <a:ext cx="1525656" cy="2431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000" dirty="0">
                  <a:solidFill>
                    <a:schemeClr val="tx1"/>
                  </a:solidFill>
                </a:rPr>
                <a:t>http, ftp</a:t>
              </a:r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69343908-042C-4E10-A1DD-9188DCABDF0F}"/>
                </a:ext>
              </a:extLst>
            </p:cNvPr>
            <p:cNvSpPr/>
            <p:nvPr/>
          </p:nvSpPr>
          <p:spPr>
            <a:xfrm rot="18735477">
              <a:off x="8165156" y="2094340"/>
              <a:ext cx="1319709" cy="2431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000" dirty="0">
                  <a:solidFill>
                    <a:schemeClr val="tx1"/>
                  </a:solidFill>
                </a:rPr>
                <a:t>N:1</a:t>
              </a:r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DB8DF49D-E57C-4C23-8DBB-CED02D92BA2A}"/>
                </a:ext>
              </a:extLst>
            </p:cNvPr>
            <p:cNvSpPr/>
            <p:nvPr/>
          </p:nvSpPr>
          <p:spPr>
            <a:xfrm rot="2687715">
              <a:off x="9184340" y="2131612"/>
              <a:ext cx="1319708" cy="2431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000" dirty="0">
                  <a:solidFill>
                    <a:schemeClr val="tx1"/>
                  </a:solidFill>
                </a:rPr>
                <a:t>1:1</a:t>
              </a:r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15B0FBEC-43EA-4C44-B8A1-9837D0DA17EF}"/>
                </a:ext>
              </a:extLst>
            </p:cNvPr>
            <p:cNvSpPr/>
            <p:nvPr/>
          </p:nvSpPr>
          <p:spPr>
            <a:xfrm>
              <a:off x="8726388" y="2988080"/>
              <a:ext cx="1319708" cy="2431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000" dirty="0">
                  <a:solidFill>
                    <a:schemeClr val="tx1"/>
                  </a:solidFill>
                </a:rPr>
                <a:t>N:1</a:t>
              </a:r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3" name="文本框 79">
              <a:extLst>
                <a:ext uri="{FF2B5EF4-FFF2-40B4-BE49-F238E27FC236}">
                  <a16:creationId xmlns:a16="http://schemas.microsoft.com/office/drawing/2014/main" id="{A299CFD6-5D35-4CF0-A092-5E47C347A302}"/>
                </a:ext>
              </a:extLst>
            </p:cNvPr>
            <p:cNvSpPr txBox="1"/>
            <p:nvPr/>
          </p:nvSpPr>
          <p:spPr>
            <a:xfrm>
              <a:off x="8306210" y="679588"/>
              <a:ext cx="2151134" cy="660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200" dirty="0"/>
                <a:t>数据</a:t>
              </a:r>
              <a:r>
                <a:rPr lang="zh-CN" altLang="en-US" sz="1200" dirty="0" smtClean="0"/>
                <a:t>管理服务器</a:t>
              </a:r>
              <a:endParaRPr lang="zh-CN" altLang="en-US" sz="1200" dirty="0"/>
            </a:p>
          </p:txBody>
        </p:sp>
        <p:sp>
          <p:nvSpPr>
            <p:cNvPr id="124" name="文本框 80">
              <a:extLst>
                <a:ext uri="{FF2B5EF4-FFF2-40B4-BE49-F238E27FC236}">
                  <a16:creationId xmlns:a16="http://schemas.microsoft.com/office/drawing/2014/main" id="{47299BD3-49D2-418F-B1EF-83CF0567D362}"/>
                </a:ext>
              </a:extLst>
            </p:cNvPr>
            <p:cNvSpPr txBox="1"/>
            <p:nvPr/>
          </p:nvSpPr>
          <p:spPr>
            <a:xfrm>
              <a:off x="6961135" y="3121117"/>
              <a:ext cx="2202181" cy="660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200" dirty="0" smtClean="0"/>
                <a:t>模型计算</a:t>
              </a:r>
              <a:r>
                <a:rPr lang="zh-CN" altLang="en-US" sz="1200" dirty="0"/>
                <a:t>服务器</a:t>
              </a:r>
            </a:p>
          </p:txBody>
        </p:sp>
        <p:sp>
          <p:nvSpPr>
            <p:cNvPr id="125" name="文本框 81">
              <a:extLst>
                <a:ext uri="{FF2B5EF4-FFF2-40B4-BE49-F238E27FC236}">
                  <a16:creationId xmlns:a16="http://schemas.microsoft.com/office/drawing/2014/main" id="{A28E0A3B-3D2A-4D79-8329-9FAB4F0D4492}"/>
                </a:ext>
              </a:extLst>
            </p:cNvPr>
            <p:cNvSpPr txBox="1"/>
            <p:nvPr/>
          </p:nvSpPr>
          <p:spPr>
            <a:xfrm>
              <a:off x="9024104" y="3110217"/>
              <a:ext cx="2319203" cy="660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200" dirty="0"/>
                <a:t>模型</a:t>
              </a:r>
              <a:r>
                <a:rPr lang="zh-CN" altLang="en-US" sz="1200" dirty="0" smtClean="0"/>
                <a:t>对比服务器</a:t>
              </a:r>
              <a:endParaRPr lang="zh-CN" altLang="en-US" sz="1200" dirty="0"/>
            </a:p>
          </p:txBody>
        </p:sp>
        <p:pic>
          <p:nvPicPr>
            <p:cNvPr id="127" name="图片 12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44" b="14032"/>
            <a:stretch/>
          </p:blipFill>
          <p:spPr>
            <a:xfrm>
              <a:off x="9061535" y="1256844"/>
              <a:ext cx="510966" cy="368020"/>
            </a:xfrm>
            <a:prstGeom prst="rect">
              <a:avLst/>
            </a:prstGeom>
          </p:spPr>
        </p:pic>
      </p:grpSp>
      <p:sp>
        <p:nvSpPr>
          <p:cNvPr id="15" name="矩形 14"/>
          <p:cNvSpPr/>
          <p:nvPr/>
        </p:nvSpPr>
        <p:spPr>
          <a:xfrm>
            <a:off x="4178702" y="5376147"/>
            <a:ext cx="423644" cy="415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 smtClean="0"/>
              <a:t>对比主题</a:t>
            </a:r>
            <a:endParaRPr lang="zh-CN" altLang="en-US" sz="1200" dirty="0"/>
          </a:p>
        </p:txBody>
      </p:sp>
      <p:sp>
        <p:nvSpPr>
          <p:cNvPr id="134" name="矩形 133"/>
          <p:cNvSpPr/>
          <p:nvPr/>
        </p:nvSpPr>
        <p:spPr>
          <a:xfrm>
            <a:off x="3633632" y="419824"/>
            <a:ext cx="4878127" cy="3191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外部应用接口</a:t>
            </a:r>
            <a:endParaRPr lang="zh-CN" altLang="en-US" sz="1200" dirty="0"/>
          </a:p>
        </p:txBody>
      </p:sp>
      <p:sp>
        <p:nvSpPr>
          <p:cNvPr id="136" name="矩形 135"/>
          <p:cNvSpPr/>
          <p:nvPr/>
        </p:nvSpPr>
        <p:spPr>
          <a:xfrm>
            <a:off x="4968375" y="-11614"/>
            <a:ext cx="1156573" cy="3191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数据预览</a:t>
            </a:r>
            <a:endParaRPr lang="zh-CN" altLang="en-US" sz="1200" dirty="0"/>
          </a:p>
        </p:txBody>
      </p:sp>
      <p:sp>
        <p:nvSpPr>
          <p:cNvPr id="137" name="矩形 136"/>
          <p:cNvSpPr/>
          <p:nvPr/>
        </p:nvSpPr>
        <p:spPr>
          <a:xfrm>
            <a:off x="6253470" y="-11614"/>
            <a:ext cx="1092762" cy="3191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模型</a:t>
            </a:r>
            <a:r>
              <a:rPr lang="zh-CN" altLang="en-US" sz="1200" dirty="0" smtClean="0"/>
              <a:t>对比</a:t>
            </a:r>
            <a:endParaRPr lang="zh-CN" altLang="en-US" sz="1200" dirty="0"/>
          </a:p>
        </p:txBody>
      </p:sp>
      <p:sp>
        <p:nvSpPr>
          <p:cNvPr id="147" name="矩形 146"/>
          <p:cNvSpPr/>
          <p:nvPr/>
        </p:nvSpPr>
        <p:spPr>
          <a:xfrm>
            <a:off x="4866175" y="5374780"/>
            <a:ext cx="418505" cy="415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 smtClean="0"/>
              <a:t>对比工程</a:t>
            </a:r>
            <a:endParaRPr lang="zh-CN" altLang="en-US" sz="1200" dirty="0"/>
          </a:p>
        </p:txBody>
      </p:sp>
      <p:sp>
        <p:nvSpPr>
          <p:cNvPr id="148" name="矩形 147"/>
          <p:cNvSpPr/>
          <p:nvPr/>
        </p:nvSpPr>
        <p:spPr>
          <a:xfrm>
            <a:off x="5527029" y="5374780"/>
            <a:ext cx="438682" cy="415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 smtClean="0"/>
              <a:t>对比任务</a:t>
            </a:r>
            <a:endParaRPr lang="zh-CN" altLang="en-US" sz="1200" dirty="0"/>
          </a:p>
        </p:txBody>
      </p:sp>
      <p:sp>
        <p:nvSpPr>
          <p:cNvPr id="169" name="矩形 168"/>
          <p:cNvSpPr/>
          <p:nvPr/>
        </p:nvSpPr>
        <p:spPr>
          <a:xfrm>
            <a:off x="5830389" y="2656487"/>
            <a:ext cx="971205" cy="4112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 smtClean="0"/>
              <a:t>对比方案</a:t>
            </a:r>
            <a:endParaRPr lang="en-US" altLang="zh-CN" sz="1200" dirty="0" smtClean="0"/>
          </a:p>
          <a:p>
            <a:pPr algn="ctr"/>
            <a:r>
              <a:rPr lang="zh-CN" altLang="en-US" sz="1200" dirty="0" smtClean="0"/>
              <a:t>结构化表达</a:t>
            </a:r>
            <a:endParaRPr lang="zh-CN" altLang="en-US" sz="1200" dirty="0"/>
          </a:p>
        </p:txBody>
      </p:sp>
      <p:sp>
        <p:nvSpPr>
          <p:cNvPr id="174" name="矩形 173"/>
          <p:cNvSpPr/>
          <p:nvPr/>
        </p:nvSpPr>
        <p:spPr>
          <a:xfrm>
            <a:off x="7895192" y="2086785"/>
            <a:ext cx="491745" cy="4649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 smtClean="0"/>
              <a:t>资源</a:t>
            </a:r>
            <a:endParaRPr lang="en-US" altLang="zh-CN" sz="1200" dirty="0" smtClean="0"/>
          </a:p>
          <a:p>
            <a:pPr algn="ctr"/>
            <a:r>
              <a:rPr lang="zh-CN" altLang="en-US" sz="1200" dirty="0" smtClean="0"/>
              <a:t>映射</a:t>
            </a:r>
            <a:endParaRPr lang="zh-CN" altLang="en-US" sz="1200" dirty="0"/>
          </a:p>
        </p:txBody>
      </p:sp>
      <p:sp>
        <p:nvSpPr>
          <p:cNvPr id="176" name="矩形 175"/>
          <p:cNvSpPr/>
          <p:nvPr/>
        </p:nvSpPr>
        <p:spPr>
          <a:xfrm>
            <a:off x="7307454" y="2651718"/>
            <a:ext cx="492943" cy="4247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 smtClean="0"/>
              <a:t>任务</a:t>
            </a:r>
            <a:endParaRPr lang="en-US" altLang="zh-CN" sz="1200" dirty="0" smtClean="0"/>
          </a:p>
          <a:p>
            <a:pPr algn="ctr"/>
            <a:r>
              <a:rPr lang="zh-CN" altLang="en-US" sz="1200" dirty="0" smtClean="0"/>
              <a:t>调度</a:t>
            </a:r>
            <a:endParaRPr lang="zh-CN" altLang="en-US" sz="1200" dirty="0"/>
          </a:p>
        </p:txBody>
      </p:sp>
      <p:sp>
        <p:nvSpPr>
          <p:cNvPr id="178" name="矩形 177"/>
          <p:cNvSpPr/>
          <p:nvPr/>
        </p:nvSpPr>
        <p:spPr>
          <a:xfrm>
            <a:off x="7895192" y="2651767"/>
            <a:ext cx="491745" cy="4274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 smtClean="0"/>
              <a:t>结果</a:t>
            </a:r>
            <a:endParaRPr lang="en-US" altLang="zh-CN" sz="1200" dirty="0" smtClean="0"/>
          </a:p>
          <a:p>
            <a:pPr algn="ctr"/>
            <a:r>
              <a:rPr lang="zh-CN" altLang="en-US" sz="1200" dirty="0" smtClean="0"/>
              <a:t>保存</a:t>
            </a:r>
            <a:endParaRPr lang="zh-CN" altLang="en-US" sz="1200" dirty="0"/>
          </a:p>
        </p:txBody>
      </p:sp>
      <p:sp>
        <p:nvSpPr>
          <p:cNvPr id="183" name="矩形 182"/>
          <p:cNvSpPr/>
          <p:nvPr/>
        </p:nvSpPr>
        <p:spPr>
          <a:xfrm>
            <a:off x="3633632" y="-11614"/>
            <a:ext cx="1206222" cy="3191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模型调用</a:t>
            </a:r>
            <a:endParaRPr lang="zh-CN" altLang="en-US" sz="1200" dirty="0"/>
          </a:p>
        </p:txBody>
      </p:sp>
      <p:sp>
        <p:nvSpPr>
          <p:cNvPr id="184" name="矩形 183"/>
          <p:cNvSpPr/>
          <p:nvPr/>
        </p:nvSpPr>
        <p:spPr>
          <a:xfrm>
            <a:off x="7461985" y="-11614"/>
            <a:ext cx="1049776" cy="3191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结果查询</a:t>
            </a:r>
            <a:endParaRPr lang="zh-CN" altLang="en-US" sz="1200" dirty="0"/>
          </a:p>
        </p:txBody>
      </p:sp>
      <p:sp>
        <p:nvSpPr>
          <p:cNvPr id="58" name="矩形 57"/>
          <p:cNvSpPr/>
          <p:nvPr/>
        </p:nvSpPr>
        <p:spPr>
          <a:xfrm>
            <a:off x="3101992" y="3357433"/>
            <a:ext cx="475698" cy="16915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6800" rIns="46800" rtlCol="0" anchor="ctr"/>
          <a:lstStyle/>
          <a:p>
            <a:pPr algn="ctr"/>
            <a:r>
              <a:rPr lang="zh-CN" altLang="en-US" sz="1300" dirty="0" smtClean="0"/>
              <a:t>资源组件</a:t>
            </a:r>
            <a:endParaRPr lang="en-US" altLang="zh-CN" sz="1300" dirty="0" smtClean="0"/>
          </a:p>
        </p:txBody>
      </p:sp>
      <p:sp>
        <p:nvSpPr>
          <p:cNvPr id="85" name="矩形 84"/>
          <p:cNvSpPr/>
          <p:nvPr/>
        </p:nvSpPr>
        <p:spPr>
          <a:xfrm>
            <a:off x="4386354" y="3546890"/>
            <a:ext cx="776742" cy="3083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 smtClean="0"/>
              <a:t>数据资源</a:t>
            </a:r>
            <a:endParaRPr lang="zh-CN" altLang="en-US" sz="1200" dirty="0"/>
          </a:p>
        </p:txBody>
      </p:sp>
      <p:sp>
        <p:nvSpPr>
          <p:cNvPr id="89" name="矩形 88"/>
          <p:cNvSpPr/>
          <p:nvPr/>
        </p:nvSpPr>
        <p:spPr>
          <a:xfrm>
            <a:off x="7307454" y="2086784"/>
            <a:ext cx="491745" cy="4649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 smtClean="0"/>
              <a:t>表达</a:t>
            </a:r>
            <a:endParaRPr lang="en-US" altLang="zh-CN" sz="1200" dirty="0" smtClean="0"/>
          </a:p>
          <a:p>
            <a:pPr algn="ctr"/>
            <a:r>
              <a:rPr lang="zh-CN" altLang="en-US" sz="1200" dirty="0" smtClean="0"/>
              <a:t>存储</a:t>
            </a:r>
            <a:endParaRPr lang="zh-CN" altLang="en-US" sz="1200" dirty="0"/>
          </a:p>
        </p:txBody>
      </p:sp>
      <p:sp>
        <p:nvSpPr>
          <p:cNvPr id="33" name="文本框 32"/>
          <p:cNvSpPr txBox="1"/>
          <p:nvPr/>
        </p:nvSpPr>
        <p:spPr>
          <a:xfrm>
            <a:off x="6124948" y="5239715"/>
            <a:ext cx="533058" cy="89255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300" dirty="0" smtClean="0"/>
              <a:t>对比方案网络结构</a:t>
            </a:r>
            <a:endParaRPr lang="zh-CN" altLang="en-US" sz="1300" dirty="0"/>
          </a:p>
        </p:txBody>
      </p:sp>
      <p:sp>
        <p:nvSpPr>
          <p:cNvPr id="71" name="矩形 70"/>
          <p:cNvSpPr/>
          <p:nvPr/>
        </p:nvSpPr>
        <p:spPr>
          <a:xfrm>
            <a:off x="6078772" y="5102710"/>
            <a:ext cx="2432985" cy="1337421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68" name="文本框 67"/>
          <p:cNvSpPr txBox="1"/>
          <p:nvPr/>
        </p:nvSpPr>
        <p:spPr>
          <a:xfrm>
            <a:off x="3685001" y="3444046"/>
            <a:ext cx="384721" cy="11199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300" dirty="0" smtClean="0"/>
              <a:t>数据管理容器</a:t>
            </a:r>
            <a:endParaRPr lang="zh-CN" altLang="en-US" sz="1300" dirty="0"/>
          </a:p>
        </p:txBody>
      </p:sp>
      <p:sp>
        <p:nvSpPr>
          <p:cNvPr id="72" name="矩形 71"/>
          <p:cNvSpPr/>
          <p:nvPr/>
        </p:nvSpPr>
        <p:spPr>
          <a:xfrm>
            <a:off x="3633631" y="3413479"/>
            <a:ext cx="2436137" cy="1153667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73" name="矩形 72"/>
          <p:cNvSpPr/>
          <p:nvPr/>
        </p:nvSpPr>
        <p:spPr>
          <a:xfrm>
            <a:off x="4276058" y="4105657"/>
            <a:ext cx="997335" cy="3083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 smtClean="0"/>
              <a:t>数据服务组件</a:t>
            </a:r>
            <a:endParaRPr lang="zh-CN" altLang="en-US" sz="1200" dirty="0"/>
          </a:p>
        </p:txBody>
      </p:sp>
      <p:sp>
        <p:nvSpPr>
          <p:cNvPr id="87" name="矩形 86"/>
          <p:cNvSpPr/>
          <p:nvPr/>
        </p:nvSpPr>
        <p:spPr>
          <a:xfrm>
            <a:off x="6957821" y="3552491"/>
            <a:ext cx="860424" cy="3083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/>
              <a:t>模型</a:t>
            </a:r>
            <a:r>
              <a:rPr lang="zh-CN" altLang="en-US" sz="1200" dirty="0" smtClean="0"/>
              <a:t>资源</a:t>
            </a:r>
            <a:endParaRPr lang="zh-CN" altLang="en-US" sz="1200" dirty="0"/>
          </a:p>
        </p:txBody>
      </p:sp>
      <p:sp>
        <p:nvSpPr>
          <p:cNvPr id="88" name="文本框 87"/>
          <p:cNvSpPr txBox="1"/>
          <p:nvPr/>
        </p:nvSpPr>
        <p:spPr>
          <a:xfrm>
            <a:off x="8076620" y="3449421"/>
            <a:ext cx="384721" cy="11199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300" dirty="0" smtClean="0"/>
              <a:t>模型计算容器</a:t>
            </a:r>
            <a:endParaRPr lang="zh-CN" altLang="en-US" sz="1300" dirty="0"/>
          </a:p>
        </p:txBody>
      </p:sp>
      <p:sp>
        <p:nvSpPr>
          <p:cNvPr id="90" name="矩形 89"/>
          <p:cNvSpPr/>
          <p:nvPr/>
        </p:nvSpPr>
        <p:spPr>
          <a:xfrm>
            <a:off x="6069769" y="3413479"/>
            <a:ext cx="2440225" cy="1153667"/>
          </a:xfrm>
          <a:custGeom>
            <a:avLst/>
            <a:gdLst>
              <a:gd name="connsiteX0" fmla="*/ 0 w 2440225"/>
              <a:gd name="connsiteY0" fmla="*/ 0 h 754731"/>
              <a:gd name="connsiteX1" fmla="*/ 2440225 w 2440225"/>
              <a:gd name="connsiteY1" fmla="*/ 0 h 754731"/>
              <a:gd name="connsiteX2" fmla="*/ 2440225 w 2440225"/>
              <a:gd name="connsiteY2" fmla="*/ 754731 h 754731"/>
              <a:gd name="connsiteX3" fmla="*/ 0 w 2440225"/>
              <a:gd name="connsiteY3" fmla="*/ 754731 h 754731"/>
              <a:gd name="connsiteX4" fmla="*/ 0 w 2440225"/>
              <a:gd name="connsiteY4" fmla="*/ 0 h 754731"/>
              <a:gd name="connsiteX0" fmla="*/ 0 w 2440225"/>
              <a:gd name="connsiteY0" fmla="*/ 0 h 754731"/>
              <a:gd name="connsiteX1" fmla="*/ 2440225 w 2440225"/>
              <a:gd name="connsiteY1" fmla="*/ 0 h 754731"/>
              <a:gd name="connsiteX2" fmla="*/ 2440225 w 2440225"/>
              <a:gd name="connsiteY2" fmla="*/ 754731 h 754731"/>
              <a:gd name="connsiteX3" fmla="*/ 0 w 2440225"/>
              <a:gd name="connsiteY3" fmla="*/ 754731 h 754731"/>
              <a:gd name="connsiteX4" fmla="*/ 91440 w 2440225"/>
              <a:gd name="connsiteY4" fmla="*/ 91440 h 754731"/>
              <a:gd name="connsiteX0" fmla="*/ 0 w 2440225"/>
              <a:gd name="connsiteY0" fmla="*/ 0 h 754731"/>
              <a:gd name="connsiteX1" fmla="*/ 2440225 w 2440225"/>
              <a:gd name="connsiteY1" fmla="*/ 0 h 754731"/>
              <a:gd name="connsiteX2" fmla="*/ 2440225 w 2440225"/>
              <a:gd name="connsiteY2" fmla="*/ 754731 h 754731"/>
              <a:gd name="connsiteX3" fmla="*/ 0 w 2440225"/>
              <a:gd name="connsiteY3" fmla="*/ 754731 h 754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0225" h="754731">
                <a:moveTo>
                  <a:pt x="0" y="0"/>
                </a:moveTo>
                <a:lnTo>
                  <a:pt x="2440225" y="0"/>
                </a:lnTo>
                <a:lnTo>
                  <a:pt x="2440225" y="754731"/>
                </a:lnTo>
                <a:lnTo>
                  <a:pt x="0" y="754731"/>
                </a:lnTo>
              </a:path>
            </a:pathLst>
          </a:cu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91" name="矩形 90"/>
          <p:cNvSpPr/>
          <p:nvPr/>
        </p:nvSpPr>
        <p:spPr>
          <a:xfrm>
            <a:off x="6874371" y="4132897"/>
            <a:ext cx="1027608" cy="3083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/>
              <a:t>模型</a:t>
            </a:r>
            <a:r>
              <a:rPr lang="zh-CN" altLang="en-US" sz="1200" dirty="0" smtClean="0"/>
              <a:t>服务组件</a:t>
            </a:r>
            <a:endParaRPr lang="zh-CN" altLang="en-US" sz="1200" dirty="0"/>
          </a:p>
        </p:txBody>
      </p:sp>
      <p:sp>
        <p:nvSpPr>
          <p:cNvPr id="96" name="文本框 95"/>
          <p:cNvSpPr txBox="1"/>
          <p:nvPr/>
        </p:nvSpPr>
        <p:spPr>
          <a:xfrm>
            <a:off x="3607379" y="2099485"/>
            <a:ext cx="384721" cy="11718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300" dirty="0" smtClean="0"/>
              <a:t>对比方法组件</a:t>
            </a:r>
            <a:endParaRPr lang="zh-CN" altLang="en-US" sz="1300" dirty="0"/>
          </a:p>
        </p:txBody>
      </p:sp>
      <p:sp>
        <p:nvSpPr>
          <p:cNvPr id="97" name="矩形 96"/>
          <p:cNvSpPr/>
          <p:nvPr/>
        </p:nvSpPr>
        <p:spPr>
          <a:xfrm>
            <a:off x="3633632" y="1925296"/>
            <a:ext cx="1754147" cy="1384405"/>
          </a:xfrm>
          <a:custGeom>
            <a:avLst/>
            <a:gdLst>
              <a:gd name="connsiteX0" fmla="*/ 0 w 1741574"/>
              <a:gd name="connsiteY0" fmla="*/ 0 h 1384405"/>
              <a:gd name="connsiteX1" fmla="*/ 1741574 w 1741574"/>
              <a:gd name="connsiteY1" fmla="*/ 0 h 1384405"/>
              <a:gd name="connsiteX2" fmla="*/ 1741574 w 1741574"/>
              <a:gd name="connsiteY2" fmla="*/ 1384405 h 1384405"/>
              <a:gd name="connsiteX3" fmla="*/ 0 w 1741574"/>
              <a:gd name="connsiteY3" fmla="*/ 1384405 h 1384405"/>
              <a:gd name="connsiteX4" fmla="*/ 0 w 1741574"/>
              <a:gd name="connsiteY4" fmla="*/ 0 h 1384405"/>
              <a:gd name="connsiteX0" fmla="*/ 1741574 w 1833014"/>
              <a:gd name="connsiteY0" fmla="*/ 1384405 h 1475845"/>
              <a:gd name="connsiteX1" fmla="*/ 0 w 1833014"/>
              <a:gd name="connsiteY1" fmla="*/ 1384405 h 1475845"/>
              <a:gd name="connsiteX2" fmla="*/ 0 w 1833014"/>
              <a:gd name="connsiteY2" fmla="*/ 0 h 1475845"/>
              <a:gd name="connsiteX3" fmla="*/ 1741574 w 1833014"/>
              <a:gd name="connsiteY3" fmla="*/ 0 h 1475845"/>
              <a:gd name="connsiteX4" fmla="*/ 1833014 w 1833014"/>
              <a:gd name="connsiteY4" fmla="*/ 1475845 h 1475845"/>
              <a:gd name="connsiteX0" fmla="*/ 1741574 w 1741574"/>
              <a:gd name="connsiteY0" fmla="*/ 1384405 h 1384405"/>
              <a:gd name="connsiteX1" fmla="*/ 0 w 1741574"/>
              <a:gd name="connsiteY1" fmla="*/ 1384405 h 1384405"/>
              <a:gd name="connsiteX2" fmla="*/ 0 w 1741574"/>
              <a:gd name="connsiteY2" fmla="*/ 0 h 1384405"/>
              <a:gd name="connsiteX3" fmla="*/ 1741574 w 1741574"/>
              <a:gd name="connsiteY3" fmla="*/ 0 h 1384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1574" h="1384405">
                <a:moveTo>
                  <a:pt x="1741574" y="1384405"/>
                </a:moveTo>
                <a:lnTo>
                  <a:pt x="0" y="1384405"/>
                </a:lnTo>
                <a:lnTo>
                  <a:pt x="0" y="0"/>
                </a:lnTo>
                <a:lnTo>
                  <a:pt x="1741574" y="0"/>
                </a:lnTo>
              </a:path>
            </a:pathLst>
          </a:cu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98" name="文本框 97"/>
          <p:cNvSpPr txBox="1"/>
          <p:nvPr/>
        </p:nvSpPr>
        <p:spPr>
          <a:xfrm>
            <a:off x="5358073" y="2176544"/>
            <a:ext cx="540962" cy="89255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300" dirty="0" smtClean="0"/>
              <a:t>对比方案表达模型</a:t>
            </a:r>
            <a:endParaRPr lang="zh-CN" altLang="en-US" sz="1300" dirty="0"/>
          </a:p>
        </p:txBody>
      </p:sp>
      <p:sp>
        <p:nvSpPr>
          <p:cNvPr id="99" name="矩形 98"/>
          <p:cNvSpPr/>
          <p:nvPr/>
        </p:nvSpPr>
        <p:spPr>
          <a:xfrm>
            <a:off x="5382536" y="1925296"/>
            <a:ext cx="1512090" cy="1384405"/>
          </a:xfrm>
          <a:custGeom>
            <a:avLst/>
            <a:gdLst>
              <a:gd name="connsiteX0" fmla="*/ 0 w 1374547"/>
              <a:gd name="connsiteY0" fmla="*/ 0 h 1384405"/>
              <a:gd name="connsiteX1" fmla="*/ 1374547 w 1374547"/>
              <a:gd name="connsiteY1" fmla="*/ 0 h 1384405"/>
              <a:gd name="connsiteX2" fmla="*/ 1374547 w 1374547"/>
              <a:gd name="connsiteY2" fmla="*/ 1384405 h 1384405"/>
              <a:gd name="connsiteX3" fmla="*/ 0 w 1374547"/>
              <a:gd name="connsiteY3" fmla="*/ 1384405 h 1384405"/>
              <a:gd name="connsiteX4" fmla="*/ 0 w 1374547"/>
              <a:gd name="connsiteY4" fmla="*/ 0 h 1384405"/>
              <a:gd name="connsiteX0" fmla="*/ 1374547 w 1465987"/>
              <a:gd name="connsiteY0" fmla="*/ 1384405 h 1475845"/>
              <a:gd name="connsiteX1" fmla="*/ 0 w 1465987"/>
              <a:gd name="connsiteY1" fmla="*/ 1384405 h 1475845"/>
              <a:gd name="connsiteX2" fmla="*/ 0 w 1465987"/>
              <a:gd name="connsiteY2" fmla="*/ 0 h 1475845"/>
              <a:gd name="connsiteX3" fmla="*/ 1374547 w 1465987"/>
              <a:gd name="connsiteY3" fmla="*/ 0 h 1475845"/>
              <a:gd name="connsiteX4" fmla="*/ 1465987 w 1465987"/>
              <a:gd name="connsiteY4" fmla="*/ 1475845 h 1475845"/>
              <a:gd name="connsiteX0" fmla="*/ 1374547 w 1374547"/>
              <a:gd name="connsiteY0" fmla="*/ 1384405 h 1384405"/>
              <a:gd name="connsiteX1" fmla="*/ 0 w 1374547"/>
              <a:gd name="connsiteY1" fmla="*/ 1384405 h 1384405"/>
              <a:gd name="connsiteX2" fmla="*/ 0 w 1374547"/>
              <a:gd name="connsiteY2" fmla="*/ 0 h 1384405"/>
              <a:gd name="connsiteX3" fmla="*/ 1374547 w 1374547"/>
              <a:gd name="connsiteY3" fmla="*/ 0 h 1384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4547" h="1384405">
                <a:moveTo>
                  <a:pt x="1374547" y="1384405"/>
                </a:moveTo>
                <a:lnTo>
                  <a:pt x="0" y="1384405"/>
                </a:lnTo>
                <a:lnTo>
                  <a:pt x="0" y="0"/>
                </a:lnTo>
                <a:lnTo>
                  <a:pt x="1374547" y="0"/>
                </a:lnTo>
              </a:path>
            </a:pathLst>
          </a:cu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100" name="文本框 99"/>
          <p:cNvSpPr txBox="1"/>
          <p:nvPr/>
        </p:nvSpPr>
        <p:spPr>
          <a:xfrm>
            <a:off x="6896389" y="1983372"/>
            <a:ext cx="384721" cy="125931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300" dirty="0" smtClean="0"/>
              <a:t>对比科学工作流</a:t>
            </a:r>
            <a:endParaRPr lang="zh-CN" altLang="en-US" sz="1300" dirty="0"/>
          </a:p>
        </p:txBody>
      </p:sp>
      <p:sp>
        <p:nvSpPr>
          <p:cNvPr id="101" name="矩形 100"/>
          <p:cNvSpPr/>
          <p:nvPr/>
        </p:nvSpPr>
        <p:spPr>
          <a:xfrm>
            <a:off x="6898881" y="1925296"/>
            <a:ext cx="1612877" cy="1384405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106" name="矩形 105"/>
          <p:cNvSpPr/>
          <p:nvPr/>
        </p:nvSpPr>
        <p:spPr>
          <a:xfrm>
            <a:off x="5822818" y="2166166"/>
            <a:ext cx="971205" cy="4112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 smtClean="0"/>
              <a:t>通量要素</a:t>
            </a:r>
            <a:endParaRPr lang="en-US" altLang="zh-CN" sz="1200" dirty="0" smtClean="0"/>
          </a:p>
          <a:p>
            <a:pPr algn="ctr"/>
            <a:r>
              <a:rPr lang="zh-CN" altLang="en-US" sz="1200" dirty="0" smtClean="0"/>
              <a:t>语义描述</a:t>
            </a:r>
            <a:endParaRPr lang="zh-CN" altLang="en-US" sz="1200" dirty="0"/>
          </a:p>
        </p:txBody>
      </p:sp>
      <p:sp>
        <p:nvSpPr>
          <p:cNvPr id="107" name="矩形 106"/>
          <p:cNvSpPr/>
          <p:nvPr/>
        </p:nvSpPr>
        <p:spPr>
          <a:xfrm>
            <a:off x="6180544" y="4651361"/>
            <a:ext cx="527841" cy="26705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/>
              <a:t>封装</a:t>
            </a:r>
          </a:p>
        </p:txBody>
      </p:sp>
      <p:sp>
        <p:nvSpPr>
          <p:cNvPr id="108" name="矩形 107"/>
          <p:cNvSpPr/>
          <p:nvPr/>
        </p:nvSpPr>
        <p:spPr>
          <a:xfrm>
            <a:off x="7785802" y="4634880"/>
            <a:ext cx="604280" cy="2890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 smtClean="0"/>
              <a:t>发布</a:t>
            </a:r>
            <a:endParaRPr lang="zh-CN" altLang="en-US" sz="1200" dirty="0"/>
          </a:p>
        </p:txBody>
      </p:sp>
      <p:sp>
        <p:nvSpPr>
          <p:cNvPr id="109" name="矩形 108"/>
          <p:cNvSpPr/>
          <p:nvPr/>
        </p:nvSpPr>
        <p:spPr>
          <a:xfrm>
            <a:off x="7011726" y="4641836"/>
            <a:ext cx="538768" cy="27910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/>
              <a:t>部署</a:t>
            </a:r>
          </a:p>
        </p:txBody>
      </p:sp>
      <p:cxnSp>
        <p:nvCxnSpPr>
          <p:cNvPr id="116" name="直接箭头连接符 115"/>
          <p:cNvCxnSpPr>
            <a:stCxn id="107" idx="3"/>
            <a:endCxn id="109" idx="1"/>
          </p:cNvCxnSpPr>
          <p:nvPr/>
        </p:nvCxnSpPr>
        <p:spPr>
          <a:xfrm flipV="1">
            <a:off x="6708385" y="4781387"/>
            <a:ext cx="303341" cy="350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直接箭头连接符 125"/>
          <p:cNvCxnSpPr>
            <a:stCxn id="109" idx="3"/>
            <a:endCxn id="108" idx="1"/>
          </p:cNvCxnSpPr>
          <p:nvPr/>
        </p:nvCxnSpPr>
        <p:spPr>
          <a:xfrm flipV="1">
            <a:off x="7550494" y="4779423"/>
            <a:ext cx="235308" cy="196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矩形 127"/>
          <p:cNvSpPr/>
          <p:nvPr/>
        </p:nvSpPr>
        <p:spPr>
          <a:xfrm>
            <a:off x="3810802" y="4644405"/>
            <a:ext cx="788933" cy="2740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 smtClean="0"/>
              <a:t>异构性分析</a:t>
            </a:r>
            <a:endParaRPr lang="zh-CN" altLang="en-US" sz="1200" dirty="0"/>
          </a:p>
        </p:txBody>
      </p:sp>
      <p:sp>
        <p:nvSpPr>
          <p:cNvPr id="129" name="矩形 128"/>
          <p:cNvSpPr/>
          <p:nvPr/>
        </p:nvSpPr>
        <p:spPr>
          <a:xfrm>
            <a:off x="4923001" y="4644405"/>
            <a:ext cx="997336" cy="2740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 smtClean="0"/>
              <a:t>结构化描述</a:t>
            </a:r>
            <a:endParaRPr lang="zh-CN" altLang="en-US" sz="1200" dirty="0"/>
          </a:p>
        </p:txBody>
      </p:sp>
      <p:cxnSp>
        <p:nvCxnSpPr>
          <p:cNvPr id="130" name="直接箭头连接符 129"/>
          <p:cNvCxnSpPr>
            <a:stCxn id="128" idx="3"/>
            <a:endCxn id="129" idx="1"/>
          </p:cNvCxnSpPr>
          <p:nvPr/>
        </p:nvCxnSpPr>
        <p:spPr>
          <a:xfrm>
            <a:off x="4599735" y="4781410"/>
            <a:ext cx="323266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箭头连接符 130"/>
          <p:cNvCxnSpPr>
            <a:stCxn id="129" idx="3"/>
            <a:endCxn id="107" idx="1"/>
          </p:cNvCxnSpPr>
          <p:nvPr/>
        </p:nvCxnSpPr>
        <p:spPr>
          <a:xfrm>
            <a:off x="5920337" y="4781410"/>
            <a:ext cx="260207" cy="34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矩形 131"/>
          <p:cNvSpPr/>
          <p:nvPr/>
        </p:nvSpPr>
        <p:spPr>
          <a:xfrm>
            <a:off x="3633631" y="4567147"/>
            <a:ext cx="4878127" cy="420770"/>
          </a:xfrm>
          <a:custGeom>
            <a:avLst/>
            <a:gdLst>
              <a:gd name="connsiteX0" fmla="*/ 0 w 4804761"/>
              <a:gd name="connsiteY0" fmla="*/ 0 h 420770"/>
              <a:gd name="connsiteX1" fmla="*/ 4804761 w 4804761"/>
              <a:gd name="connsiteY1" fmla="*/ 0 h 420770"/>
              <a:gd name="connsiteX2" fmla="*/ 4804761 w 4804761"/>
              <a:gd name="connsiteY2" fmla="*/ 420770 h 420770"/>
              <a:gd name="connsiteX3" fmla="*/ 0 w 4804761"/>
              <a:gd name="connsiteY3" fmla="*/ 420770 h 420770"/>
              <a:gd name="connsiteX4" fmla="*/ 0 w 4804761"/>
              <a:gd name="connsiteY4" fmla="*/ 0 h 420770"/>
              <a:gd name="connsiteX0" fmla="*/ 4804761 w 4896201"/>
              <a:gd name="connsiteY0" fmla="*/ 0 h 420770"/>
              <a:gd name="connsiteX1" fmla="*/ 4804761 w 4896201"/>
              <a:gd name="connsiteY1" fmla="*/ 420770 h 420770"/>
              <a:gd name="connsiteX2" fmla="*/ 0 w 4896201"/>
              <a:gd name="connsiteY2" fmla="*/ 420770 h 420770"/>
              <a:gd name="connsiteX3" fmla="*/ 0 w 4896201"/>
              <a:gd name="connsiteY3" fmla="*/ 0 h 420770"/>
              <a:gd name="connsiteX4" fmla="*/ 4896201 w 4896201"/>
              <a:gd name="connsiteY4" fmla="*/ 91440 h 420770"/>
              <a:gd name="connsiteX0" fmla="*/ 4804761 w 4804761"/>
              <a:gd name="connsiteY0" fmla="*/ 0 h 420770"/>
              <a:gd name="connsiteX1" fmla="*/ 4804761 w 4804761"/>
              <a:gd name="connsiteY1" fmla="*/ 420770 h 420770"/>
              <a:gd name="connsiteX2" fmla="*/ 0 w 4804761"/>
              <a:gd name="connsiteY2" fmla="*/ 420770 h 420770"/>
              <a:gd name="connsiteX3" fmla="*/ 0 w 4804761"/>
              <a:gd name="connsiteY3" fmla="*/ 0 h 42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761" h="420770">
                <a:moveTo>
                  <a:pt x="4804761" y="0"/>
                </a:moveTo>
                <a:lnTo>
                  <a:pt x="4804761" y="420770"/>
                </a:lnTo>
                <a:lnTo>
                  <a:pt x="0" y="420770"/>
                </a:lnTo>
                <a:lnTo>
                  <a:pt x="0" y="0"/>
                </a:lnTo>
              </a:path>
            </a:pathLst>
          </a:custGeom>
          <a:noFill/>
          <a:ln w="9525" cap="flat" cmpd="sng" algn="ctr">
            <a:solidFill>
              <a:schemeClr val="bg1">
                <a:lumMod val="50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cxnSp>
        <p:nvCxnSpPr>
          <p:cNvPr id="135" name="直接箭头连接符 134"/>
          <p:cNvCxnSpPr>
            <a:stCxn id="85" idx="2"/>
            <a:endCxn id="73" idx="0"/>
          </p:cNvCxnSpPr>
          <p:nvPr/>
        </p:nvCxnSpPr>
        <p:spPr>
          <a:xfrm>
            <a:off x="4774725" y="3855226"/>
            <a:ext cx="1" cy="25043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箭头连接符 137"/>
          <p:cNvCxnSpPr>
            <a:stCxn id="87" idx="2"/>
            <a:endCxn id="91" idx="0"/>
          </p:cNvCxnSpPr>
          <p:nvPr/>
        </p:nvCxnSpPr>
        <p:spPr>
          <a:xfrm>
            <a:off x="7388033" y="3860827"/>
            <a:ext cx="142" cy="27207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1" name="文本框 140"/>
          <p:cNvSpPr txBox="1"/>
          <p:nvPr/>
        </p:nvSpPr>
        <p:spPr>
          <a:xfrm>
            <a:off x="3633632" y="1090282"/>
            <a:ext cx="1227927" cy="49244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300" dirty="0" smtClean="0"/>
              <a:t>模型对</a:t>
            </a:r>
            <a:endParaRPr lang="en-US" altLang="zh-CN" sz="1300" dirty="0" smtClean="0"/>
          </a:p>
          <a:p>
            <a:r>
              <a:rPr lang="zh-CN" altLang="en-US" sz="1300" dirty="0" smtClean="0"/>
              <a:t>比容器</a:t>
            </a:r>
            <a:endParaRPr lang="zh-CN" altLang="en-US" sz="1300" dirty="0"/>
          </a:p>
        </p:txBody>
      </p:sp>
      <p:sp>
        <p:nvSpPr>
          <p:cNvPr id="143" name="文本框 142"/>
          <p:cNvSpPr txBox="1"/>
          <p:nvPr/>
        </p:nvSpPr>
        <p:spPr>
          <a:xfrm>
            <a:off x="3626527" y="5336541"/>
            <a:ext cx="513261" cy="89255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300" dirty="0" smtClean="0"/>
              <a:t>对比方案</a:t>
            </a:r>
            <a:r>
              <a:rPr lang="zh-CN" altLang="en-US" sz="1300" dirty="0"/>
              <a:t>概要设计</a:t>
            </a:r>
          </a:p>
        </p:txBody>
      </p:sp>
      <p:sp>
        <p:nvSpPr>
          <p:cNvPr id="144" name="矩形 143"/>
          <p:cNvSpPr/>
          <p:nvPr/>
        </p:nvSpPr>
        <p:spPr>
          <a:xfrm>
            <a:off x="3637888" y="5102710"/>
            <a:ext cx="2432985" cy="1337421"/>
          </a:xfrm>
          <a:custGeom>
            <a:avLst/>
            <a:gdLst>
              <a:gd name="connsiteX0" fmla="*/ 0 w 2432985"/>
              <a:gd name="connsiteY0" fmla="*/ 0 h 1337421"/>
              <a:gd name="connsiteX1" fmla="*/ 2432985 w 2432985"/>
              <a:gd name="connsiteY1" fmla="*/ 0 h 1337421"/>
              <a:gd name="connsiteX2" fmla="*/ 2432985 w 2432985"/>
              <a:gd name="connsiteY2" fmla="*/ 1337421 h 1337421"/>
              <a:gd name="connsiteX3" fmla="*/ 0 w 2432985"/>
              <a:gd name="connsiteY3" fmla="*/ 1337421 h 1337421"/>
              <a:gd name="connsiteX4" fmla="*/ 0 w 2432985"/>
              <a:gd name="connsiteY4" fmla="*/ 0 h 1337421"/>
              <a:gd name="connsiteX0" fmla="*/ 2432985 w 2524425"/>
              <a:gd name="connsiteY0" fmla="*/ 1337421 h 1428861"/>
              <a:gd name="connsiteX1" fmla="*/ 0 w 2524425"/>
              <a:gd name="connsiteY1" fmla="*/ 1337421 h 1428861"/>
              <a:gd name="connsiteX2" fmla="*/ 0 w 2524425"/>
              <a:gd name="connsiteY2" fmla="*/ 0 h 1428861"/>
              <a:gd name="connsiteX3" fmla="*/ 2432985 w 2524425"/>
              <a:gd name="connsiteY3" fmla="*/ 0 h 1428861"/>
              <a:gd name="connsiteX4" fmla="*/ 2524425 w 2524425"/>
              <a:gd name="connsiteY4" fmla="*/ 1428861 h 1428861"/>
              <a:gd name="connsiteX0" fmla="*/ 2432985 w 2432985"/>
              <a:gd name="connsiteY0" fmla="*/ 1337421 h 1337421"/>
              <a:gd name="connsiteX1" fmla="*/ 0 w 2432985"/>
              <a:gd name="connsiteY1" fmla="*/ 1337421 h 1337421"/>
              <a:gd name="connsiteX2" fmla="*/ 0 w 2432985"/>
              <a:gd name="connsiteY2" fmla="*/ 0 h 1337421"/>
              <a:gd name="connsiteX3" fmla="*/ 2432985 w 2432985"/>
              <a:gd name="connsiteY3" fmla="*/ 0 h 133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2985" h="1337421">
                <a:moveTo>
                  <a:pt x="2432985" y="1337421"/>
                </a:moveTo>
                <a:lnTo>
                  <a:pt x="0" y="1337421"/>
                </a:lnTo>
                <a:lnTo>
                  <a:pt x="0" y="0"/>
                </a:lnTo>
                <a:lnTo>
                  <a:pt x="2432985" y="0"/>
                </a:lnTo>
              </a:path>
            </a:pathLst>
          </a:custGeom>
          <a:noFill/>
          <a:ln w="9525" cap="flat" cmpd="sng" algn="ctr">
            <a:solidFill>
              <a:schemeClr val="bg1">
                <a:lumMod val="50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cxnSp>
        <p:nvCxnSpPr>
          <p:cNvPr id="146" name="直接箭头连接符 145"/>
          <p:cNvCxnSpPr>
            <a:stCxn id="15" idx="3"/>
            <a:endCxn id="147" idx="1"/>
          </p:cNvCxnSpPr>
          <p:nvPr/>
        </p:nvCxnSpPr>
        <p:spPr>
          <a:xfrm flipV="1">
            <a:off x="4602346" y="5582485"/>
            <a:ext cx="263829" cy="136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箭头连接符 148"/>
          <p:cNvCxnSpPr>
            <a:stCxn id="147" idx="3"/>
            <a:endCxn id="148" idx="1"/>
          </p:cNvCxnSpPr>
          <p:nvPr/>
        </p:nvCxnSpPr>
        <p:spPr>
          <a:xfrm>
            <a:off x="5284680" y="5582485"/>
            <a:ext cx="242349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矩形 149"/>
          <p:cNvSpPr/>
          <p:nvPr/>
        </p:nvSpPr>
        <p:spPr>
          <a:xfrm>
            <a:off x="4177868" y="5933418"/>
            <a:ext cx="815609" cy="2779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 smtClean="0"/>
              <a:t>公平公开</a:t>
            </a:r>
            <a:endParaRPr lang="zh-CN" altLang="en-US" sz="1200" dirty="0"/>
          </a:p>
        </p:txBody>
      </p:sp>
      <p:sp>
        <p:nvSpPr>
          <p:cNvPr id="151" name="矩形 150"/>
          <p:cNvSpPr/>
          <p:nvPr/>
        </p:nvSpPr>
        <p:spPr>
          <a:xfrm>
            <a:off x="5127850" y="5932051"/>
            <a:ext cx="837861" cy="2779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 smtClean="0"/>
              <a:t>共享重用</a:t>
            </a:r>
            <a:endParaRPr lang="zh-CN" altLang="en-US" sz="1200" dirty="0"/>
          </a:p>
        </p:txBody>
      </p:sp>
      <p:sp>
        <p:nvSpPr>
          <p:cNvPr id="86" name="矩形 131"/>
          <p:cNvSpPr/>
          <p:nvPr/>
        </p:nvSpPr>
        <p:spPr>
          <a:xfrm rot="10800000">
            <a:off x="3633631" y="1082853"/>
            <a:ext cx="4878125" cy="513732"/>
          </a:xfrm>
          <a:custGeom>
            <a:avLst/>
            <a:gdLst>
              <a:gd name="connsiteX0" fmla="*/ 0 w 4804761"/>
              <a:gd name="connsiteY0" fmla="*/ 0 h 420770"/>
              <a:gd name="connsiteX1" fmla="*/ 4804761 w 4804761"/>
              <a:gd name="connsiteY1" fmla="*/ 0 h 420770"/>
              <a:gd name="connsiteX2" fmla="*/ 4804761 w 4804761"/>
              <a:gd name="connsiteY2" fmla="*/ 420770 h 420770"/>
              <a:gd name="connsiteX3" fmla="*/ 0 w 4804761"/>
              <a:gd name="connsiteY3" fmla="*/ 420770 h 420770"/>
              <a:gd name="connsiteX4" fmla="*/ 0 w 4804761"/>
              <a:gd name="connsiteY4" fmla="*/ 0 h 420770"/>
              <a:gd name="connsiteX0" fmla="*/ 4804761 w 4896201"/>
              <a:gd name="connsiteY0" fmla="*/ 0 h 420770"/>
              <a:gd name="connsiteX1" fmla="*/ 4804761 w 4896201"/>
              <a:gd name="connsiteY1" fmla="*/ 420770 h 420770"/>
              <a:gd name="connsiteX2" fmla="*/ 0 w 4896201"/>
              <a:gd name="connsiteY2" fmla="*/ 420770 h 420770"/>
              <a:gd name="connsiteX3" fmla="*/ 0 w 4896201"/>
              <a:gd name="connsiteY3" fmla="*/ 0 h 420770"/>
              <a:gd name="connsiteX4" fmla="*/ 4896201 w 4896201"/>
              <a:gd name="connsiteY4" fmla="*/ 91440 h 420770"/>
              <a:gd name="connsiteX0" fmla="*/ 4804761 w 4804761"/>
              <a:gd name="connsiteY0" fmla="*/ 0 h 420770"/>
              <a:gd name="connsiteX1" fmla="*/ 4804761 w 4804761"/>
              <a:gd name="connsiteY1" fmla="*/ 420770 h 420770"/>
              <a:gd name="connsiteX2" fmla="*/ 0 w 4804761"/>
              <a:gd name="connsiteY2" fmla="*/ 420770 h 420770"/>
              <a:gd name="connsiteX3" fmla="*/ 0 w 4804761"/>
              <a:gd name="connsiteY3" fmla="*/ 0 h 42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761" h="420770">
                <a:moveTo>
                  <a:pt x="4804761" y="0"/>
                </a:moveTo>
                <a:lnTo>
                  <a:pt x="4804761" y="420770"/>
                </a:lnTo>
                <a:lnTo>
                  <a:pt x="0" y="420770"/>
                </a:lnTo>
                <a:lnTo>
                  <a:pt x="0" y="0"/>
                </a:lnTo>
              </a:path>
            </a:pathLst>
          </a:custGeom>
          <a:noFill/>
          <a:ln w="9525" cap="flat" cmpd="sng" algn="ctr">
            <a:solidFill>
              <a:schemeClr val="bg1">
                <a:lumMod val="50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92" name="矩形 91"/>
          <p:cNvSpPr/>
          <p:nvPr/>
        </p:nvSpPr>
        <p:spPr>
          <a:xfrm>
            <a:off x="4483662" y="1186581"/>
            <a:ext cx="1088271" cy="3216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/>
              <a:t>应用</a:t>
            </a:r>
            <a:r>
              <a:rPr lang="zh-CN" altLang="en-US" sz="1200" dirty="0" smtClean="0"/>
              <a:t>接口</a:t>
            </a:r>
            <a:r>
              <a:rPr lang="zh-CN" altLang="en-US" sz="1200" dirty="0"/>
              <a:t>设计</a:t>
            </a:r>
          </a:p>
        </p:txBody>
      </p:sp>
      <p:sp>
        <p:nvSpPr>
          <p:cNvPr id="93" name="矩形 92"/>
          <p:cNvSpPr/>
          <p:nvPr/>
        </p:nvSpPr>
        <p:spPr>
          <a:xfrm>
            <a:off x="5822818" y="1183521"/>
            <a:ext cx="2564120" cy="3216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 smtClean="0"/>
              <a:t>对比方案的构建、配置、执行、存储</a:t>
            </a:r>
            <a:endParaRPr lang="zh-CN" altLang="en-US" sz="1200" dirty="0"/>
          </a:p>
        </p:txBody>
      </p:sp>
      <p:sp>
        <p:nvSpPr>
          <p:cNvPr id="2" name="矩形 1"/>
          <p:cNvSpPr/>
          <p:nvPr/>
        </p:nvSpPr>
        <p:spPr>
          <a:xfrm>
            <a:off x="3973105" y="2046350"/>
            <a:ext cx="1315599" cy="2266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/>
              <a:t>SD, RMSE, R</a:t>
            </a:r>
            <a:r>
              <a:rPr lang="en-US" altLang="zh-CN" sz="1200" baseline="30000"/>
              <a:t>2</a:t>
            </a:r>
            <a:r>
              <a:rPr lang="en-US" altLang="zh-CN" sz="1200"/>
              <a:t>, NSE</a:t>
            </a:r>
            <a:endParaRPr lang="zh-CN" altLang="en-US" sz="1200" dirty="0"/>
          </a:p>
        </p:txBody>
      </p:sp>
      <p:sp>
        <p:nvSpPr>
          <p:cNvPr id="94" name="矩形 93"/>
          <p:cNvSpPr/>
          <p:nvPr/>
        </p:nvSpPr>
        <p:spPr>
          <a:xfrm>
            <a:off x="3973105" y="2335709"/>
            <a:ext cx="1315599" cy="2266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/>
              <a:t>泰勒图、热力图</a:t>
            </a:r>
            <a:endParaRPr lang="zh-CN" altLang="en-US" sz="1200" dirty="0"/>
          </a:p>
        </p:txBody>
      </p:sp>
      <p:sp>
        <p:nvSpPr>
          <p:cNvPr id="95" name="矩形 94"/>
          <p:cNvSpPr/>
          <p:nvPr/>
        </p:nvSpPr>
        <p:spPr>
          <a:xfrm>
            <a:off x="3973105" y="2625887"/>
            <a:ext cx="1315599" cy="2266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/>
              <a:t>时间序列折线图</a:t>
            </a:r>
            <a:endParaRPr lang="zh-CN" altLang="en-US" sz="1200" dirty="0"/>
          </a:p>
        </p:txBody>
      </p:sp>
      <p:sp>
        <p:nvSpPr>
          <p:cNvPr id="133" name="矩形 132"/>
          <p:cNvSpPr/>
          <p:nvPr/>
        </p:nvSpPr>
        <p:spPr>
          <a:xfrm>
            <a:off x="3973105" y="2926549"/>
            <a:ext cx="1315599" cy="2266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/>
              <a:t>专题地图、纬向图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5550753" y="3819124"/>
            <a:ext cx="1041799" cy="473687"/>
          </a:xfrm>
          <a:prstGeom prst="roundRect">
            <a:avLst>
              <a:gd name="adj" fmla="val 5000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300" dirty="0" smtClean="0">
                <a:solidFill>
                  <a:schemeClr val="tx1"/>
                </a:solidFill>
              </a:rPr>
              <a:t>对比方案的资源组件</a:t>
            </a:r>
            <a:endParaRPr lang="zh-CN" altLang="en-US" sz="1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89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组合 70"/>
          <p:cNvGrpSpPr/>
          <p:nvPr/>
        </p:nvGrpSpPr>
        <p:grpSpPr>
          <a:xfrm>
            <a:off x="2460578" y="1315960"/>
            <a:ext cx="6395563" cy="2597780"/>
            <a:chOff x="2234028" y="1417961"/>
            <a:chExt cx="6395563" cy="2597780"/>
          </a:xfrm>
        </p:grpSpPr>
        <p:sp>
          <p:nvSpPr>
            <p:cNvPr id="4" name="圆角矩形 3"/>
            <p:cNvSpPr/>
            <p:nvPr/>
          </p:nvSpPr>
          <p:spPr>
            <a:xfrm>
              <a:off x="2283508" y="2127489"/>
              <a:ext cx="993001" cy="1888252"/>
            </a:xfrm>
            <a:prstGeom prst="roundRect">
              <a:avLst>
                <a:gd name="adj" fmla="val 3146"/>
              </a:avLst>
            </a:prstGeom>
            <a:solidFill>
              <a:schemeClr val="accent3">
                <a:alpha val="1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234028" y="2175520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模型资源组件</a:t>
              </a:r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3449013" y="2117964"/>
              <a:ext cx="2501900" cy="1888252"/>
            </a:xfrm>
            <a:prstGeom prst="roundRect">
              <a:avLst>
                <a:gd name="adj" fmla="val 3709"/>
              </a:avLst>
            </a:prstGeom>
            <a:solidFill>
              <a:schemeClr val="accent3">
                <a:alpha val="1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165015" y="2180738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数据</a:t>
              </a:r>
              <a:r>
                <a:rPr lang="zh-CN" altLang="en-US" sz="12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资源组件</a:t>
              </a:r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242688" y="1417961"/>
              <a:ext cx="911225" cy="338504"/>
            </a:xfrm>
            <a:prstGeom prst="rect">
              <a:avLst/>
            </a:prstGeom>
            <a:solidFill>
              <a:srgbClr val="7030A0">
                <a:alpha val="3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对比方案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2415589" y="2486898"/>
              <a:ext cx="708630" cy="444500"/>
            </a:xfrm>
            <a:prstGeom prst="rect">
              <a:avLst/>
            </a:prstGeom>
            <a:solidFill>
              <a:schemeClr val="accent6">
                <a:alpha val="37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IBIS</a:t>
              </a:r>
              <a:r>
                <a:rPr lang="zh-CN" altLang="en-US" sz="1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服务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415589" y="2988548"/>
              <a:ext cx="708630" cy="444500"/>
            </a:xfrm>
            <a:prstGeom prst="rect">
              <a:avLst/>
            </a:prstGeom>
            <a:solidFill>
              <a:schemeClr val="accent6">
                <a:alpha val="37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Biome-BGC</a:t>
              </a:r>
              <a:r>
                <a:rPr lang="zh-CN" altLang="en-US" sz="1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服务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2415589" y="3501806"/>
              <a:ext cx="708630" cy="444500"/>
            </a:xfrm>
            <a:prstGeom prst="rect">
              <a:avLst/>
            </a:prstGeom>
            <a:solidFill>
              <a:schemeClr val="accent6">
                <a:alpha val="37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LPJ</a:t>
              </a:r>
              <a:r>
                <a:rPr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服务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3534058" y="2481520"/>
              <a:ext cx="708630" cy="444500"/>
            </a:xfrm>
            <a:prstGeom prst="rect">
              <a:avLst/>
            </a:prstGeom>
            <a:solidFill>
              <a:schemeClr val="accent5">
                <a:alpha val="33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气象数据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5149528" y="2481520"/>
              <a:ext cx="708630" cy="444500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单位量纲转换服务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3534058" y="2988488"/>
              <a:ext cx="708630" cy="444500"/>
            </a:xfrm>
            <a:prstGeom prst="rect">
              <a:avLst/>
            </a:prstGeom>
            <a:solidFill>
              <a:schemeClr val="accent5">
                <a:alpha val="33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土壤数据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534058" y="3501211"/>
              <a:ext cx="708630" cy="444500"/>
            </a:xfrm>
            <a:prstGeom prst="rect">
              <a:avLst/>
            </a:prstGeom>
            <a:solidFill>
              <a:schemeClr val="accent5">
                <a:alpha val="33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植被功能类型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341793" y="2481520"/>
              <a:ext cx="708630" cy="444500"/>
            </a:xfrm>
            <a:prstGeom prst="rect">
              <a:avLst/>
            </a:prstGeom>
            <a:solidFill>
              <a:schemeClr val="accent5">
                <a:alpha val="33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Fluxnet</a:t>
              </a:r>
              <a:endParaRPr lang="en-US" altLang="zh-CN" sz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MOD17A2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149528" y="2983170"/>
              <a:ext cx="708630" cy="444500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数据抽取服务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5149528" y="3501806"/>
              <a:ext cx="708630" cy="444500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数据重组服务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4341793" y="3501806"/>
              <a:ext cx="708630" cy="444500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WMS/</a:t>
              </a:r>
            </a:p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WCS/WFS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3" name="肘形连接符 22"/>
            <p:cNvCxnSpPr>
              <a:stCxn id="9" idx="2"/>
              <a:endCxn id="4" idx="0"/>
            </p:cNvCxnSpPr>
            <p:nvPr/>
          </p:nvCxnSpPr>
          <p:spPr>
            <a:xfrm rot="5400000">
              <a:off x="3553643" y="982831"/>
              <a:ext cx="371024" cy="191829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肘形连接符 24"/>
            <p:cNvCxnSpPr>
              <a:stCxn id="9" idx="2"/>
              <a:endCxn id="7" idx="0"/>
            </p:cNvCxnSpPr>
            <p:nvPr/>
          </p:nvCxnSpPr>
          <p:spPr>
            <a:xfrm rot="16200000" flipH="1">
              <a:off x="4518383" y="1936383"/>
              <a:ext cx="361499" cy="166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圆角矩形 57"/>
            <p:cNvSpPr/>
            <p:nvPr/>
          </p:nvSpPr>
          <p:spPr>
            <a:xfrm>
              <a:off x="6127691" y="2127489"/>
              <a:ext cx="2501900" cy="1888252"/>
            </a:xfrm>
            <a:prstGeom prst="roundRect">
              <a:avLst>
                <a:gd name="adj" fmla="val 3709"/>
              </a:avLst>
            </a:prstGeom>
            <a:solidFill>
              <a:schemeClr val="accent3">
                <a:alpha val="1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6843693" y="2180738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对比方法组件</a:t>
              </a:r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6212736" y="2481520"/>
              <a:ext cx="708630" cy="444500"/>
            </a:xfrm>
            <a:prstGeom prst="rect">
              <a:avLst/>
            </a:prstGeom>
            <a:solidFill>
              <a:schemeClr val="accent4">
                <a:alpha val="28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SD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7828206" y="2481520"/>
              <a:ext cx="708630" cy="444500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泰勒图</a:t>
              </a:r>
            </a:p>
          </p:txBody>
        </p:sp>
        <p:sp>
          <p:nvSpPr>
            <p:cNvPr id="62" name="矩形 61"/>
            <p:cNvSpPr/>
            <p:nvPr/>
          </p:nvSpPr>
          <p:spPr>
            <a:xfrm>
              <a:off x="6212736" y="2988488"/>
              <a:ext cx="708630" cy="444500"/>
            </a:xfrm>
            <a:prstGeom prst="rect">
              <a:avLst/>
            </a:prstGeom>
            <a:solidFill>
              <a:schemeClr val="accent4">
                <a:alpha val="28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1200" baseline="300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zh-CN" altLang="en-US" sz="12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6212736" y="3501211"/>
              <a:ext cx="708630" cy="444500"/>
            </a:xfrm>
            <a:prstGeom prst="rect">
              <a:avLst/>
            </a:prstGeom>
            <a:solidFill>
              <a:schemeClr val="accent4">
                <a:alpha val="28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NSE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7020471" y="2481520"/>
              <a:ext cx="708630" cy="444500"/>
            </a:xfrm>
            <a:prstGeom prst="rect">
              <a:avLst/>
            </a:prstGeom>
            <a:solidFill>
              <a:schemeClr val="accent4">
                <a:alpha val="28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RMSE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7020471" y="2988488"/>
              <a:ext cx="708630" cy="444500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纬向图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7828206" y="2983170"/>
              <a:ext cx="708630" cy="444500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热力图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7828206" y="3501806"/>
              <a:ext cx="708630" cy="444500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时间序列折线图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7020471" y="3501806"/>
              <a:ext cx="708630" cy="444500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专题地图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70" name="肘形连接符 69"/>
            <p:cNvCxnSpPr>
              <a:stCxn id="9" idx="2"/>
              <a:endCxn id="58" idx="0"/>
            </p:cNvCxnSpPr>
            <p:nvPr/>
          </p:nvCxnSpPr>
          <p:spPr>
            <a:xfrm rot="16200000" flipH="1">
              <a:off x="5852959" y="601807"/>
              <a:ext cx="371024" cy="268034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/>
          </p:nvSpPr>
          <p:spPr>
            <a:xfrm>
              <a:off x="4341793" y="2983170"/>
              <a:ext cx="708630" cy="444500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数据上传下载服务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748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912484" y="578223"/>
            <a:ext cx="7191846" cy="5313032"/>
            <a:chOff x="912484" y="578223"/>
            <a:chExt cx="7191846" cy="531303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2484" y="578223"/>
              <a:ext cx="7191846" cy="5313032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492623" y="1223682"/>
              <a:ext cx="4948517" cy="2689412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6441141" y="1694329"/>
              <a:ext cx="1398494" cy="3402105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2084294" y="3913094"/>
              <a:ext cx="4356846" cy="1978161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263707" y="1324997"/>
              <a:ext cx="2810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IBIS</a:t>
              </a:r>
              <a:r>
                <a:rPr lang="zh-CN" altLang="en-US" dirty="0" smtClean="0">
                  <a:solidFill>
                    <a:srgbClr val="FF0000"/>
                  </a:solidFill>
                </a:rPr>
                <a:t>模型计算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347013" y="1801906"/>
              <a:ext cx="1272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</a:rPr>
                <a:t>单位转换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2306348" y="4320098"/>
              <a:ext cx="1272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折线图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604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58287</TotalTime>
  <Words>2485</Words>
  <Application>Microsoft Office PowerPoint</Application>
  <PresentationFormat>宽屏</PresentationFormat>
  <Paragraphs>1059</Paragraphs>
  <Slides>51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51</vt:i4>
      </vt:variant>
    </vt:vector>
  </HeadingPairs>
  <TitlesOfParts>
    <vt:vector size="59" baseType="lpstr">
      <vt:lpstr>等线</vt:lpstr>
      <vt:lpstr>等线 Light</vt:lpstr>
      <vt:lpstr>宋体</vt:lpstr>
      <vt:lpstr>微软雅黑</vt:lpstr>
      <vt:lpstr>Arial</vt:lpstr>
      <vt:lpstr>Times New Roman</vt:lpstr>
      <vt:lpstr>自定义设计方案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2.1. 陆地生态系统碳循环基本结构</vt:lpstr>
      <vt:lpstr>IBIS</vt:lpstr>
      <vt:lpstr>3.3. 分布式网络架构</vt:lpstr>
      <vt:lpstr>AKF扩展立方体</vt:lpstr>
      <vt:lpstr>单体架构和微服务架构</vt:lpstr>
      <vt:lpstr>服务注册与发现</vt:lpstr>
      <vt:lpstr>API网关</vt:lpstr>
      <vt:lpstr>PowerPoint 演示文稿</vt:lpstr>
      <vt:lpstr>3.3.2. 计算服务器微服务</vt:lpstr>
      <vt:lpstr>PowerPoint 演示文稿</vt:lpstr>
      <vt:lpstr>PowerPoint 演示文稿</vt:lpstr>
      <vt:lpstr>3.1.2. 对比业务抽象和归纳</vt:lpstr>
      <vt:lpstr>3.4.1 以IBIS、Biome-BGC、LPJ三个模型为例的对比科学工作流流程图</vt:lpstr>
      <vt:lpstr>4.1.1. 数据编排</vt:lpstr>
      <vt:lpstr>PowerPoint 演示文稿</vt:lpstr>
      <vt:lpstr>PowerPoint 演示文稿</vt:lpstr>
      <vt:lpstr>PowerPoint 演示文稿</vt:lpstr>
      <vt:lpstr>4.1.3 数据处理服务</vt:lpstr>
      <vt:lpstr>4.2.3. 封装方法</vt:lpstr>
      <vt:lpstr>4.2.3. Biome-BGC的封装</vt:lpstr>
      <vt:lpstr>模型封装前后调用的方法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工作流生命周期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SCR</dc:creator>
  <cp:lastModifiedBy>shen chaoran</cp:lastModifiedBy>
  <cp:revision>3837</cp:revision>
  <dcterms:created xsi:type="dcterms:W3CDTF">2019-02-12T07:29:58Z</dcterms:created>
  <dcterms:modified xsi:type="dcterms:W3CDTF">2019-05-19T03:57:38Z</dcterms:modified>
</cp:coreProperties>
</file>